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TAN Buster" charset="1" panose="00000000000000000000"/>
      <p:regular r:id="rId48"/>
    </p:embeddedFont>
    <p:embeddedFont>
      <p:font typeface="Poppins Bold" charset="1" panose="00000800000000000000"/>
      <p:regular r:id="rId49"/>
    </p:embeddedFont>
    <p:embeddedFont>
      <p:font typeface="Poppins" charset="1" panose="00000500000000000000"/>
      <p:regular r:id="rId50"/>
    </p:embeddedFont>
    <p:embeddedFont>
      <p:font typeface="Montserrat" charset="1" panose="00000500000000000000"/>
      <p:regular r:id="rId51"/>
    </p:embeddedFont>
    <p:embeddedFont>
      <p:font typeface="Montserrat Bold" charset="1" panose="00000800000000000000"/>
      <p:regular r:id="rId52"/>
    </p:embeddedFont>
    <p:embeddedFont>
      <p:font typeface="Montserrat Light" charset="1" panose="00000400000000000000"/>
      <p:regular r:id="rId53"/>
    </p:embeddedFont>
    <p:embeddedFont>
      <p:font typeface="Montserrat Bold Italics" charset="1" panose="000008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55.png" Type="http://schemas.openxmlformats.org/officeDocument/2006/relationships/image"/><Relationship Id="rId9" Target="https://support.google.com/displayvideo/answer/2997422?hl=en"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57.pn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56.png" Type="http://schemas.openxmlformats.org/officeDocument/2006/relationships/image"/><Relationship Id="rId9"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6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1.png" Type="http://schemas.openxmlformats.org/officeDocument/2006/relationships/image"/><Relationship Id="rId6" Target="../media/image6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2.png" Type="http://schemas.openxmlformats.org/officeDocument/2006/relationships/image"/><Relationship Id="rId6" Target="../media/image6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60.pn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6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6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67.png" Type="http://schemas.openxmlformats.org/officeDocument/2006/relationships/image"/><Relationship Id="rId2" Target="../media/image1.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6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7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6.png" Type="http://schemas.openxmlformats.org/officeDocument/2006/relationships/image"/><Relationship Id="rId4" Target="../media/image77.png" Type="http://schemas.openxmlformats.org/officeDocument/2006/relationships/image"/><Relationship Id="rId5" Target="../media/image7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7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 Id="rId5" Target="../media/image7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7.png" Type="http://schemas.openxmlformats.org/officeDocument/2006/relationships/image"/><Relationship Id="rId11" Target="../media/image88.svg" Type="http://schemas.openxmlformats.org/officeDocument/2006/relationships/image"/><Relationship Id="rId2" Target="../media/image1.png" Type="http://schemas.openxmlformats.org/officeDocument/2006/relationships/image"/><Relationship Id="rId3" Target="../media/image83.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84.png" Type="http://schemas.openxmlformats.org/officeDocument/2006/relationships/image"/><Relationship Id="rId7" Target="../media/image46.pn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9.png" Type="http://schemas.openxmlformats.org/officeDocument/2006/relationships/image"/><Relationship Id="rId4" Target="../media/image60.pn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7.png" Type="http://schemas.openxmlformats.org/officeDocument/2006/relationships/image"/><Relationship Id="rId4" Target="../media/image85.png" Type="http://schemas.openxmlformats.org/officeDocument/2006/relationships/image"/><Relationship Id="rId5" Target="../media/image86.sv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90.png" Type="http://schemas.openxmlformats.org/officeDocument/2006/relationships/image"/><Relationship Id="rId6" Target="../media/image9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92.png" Type="http://schemas.openxmlformats.org/officeDocument/2006/relationships/image"/><Relationship Id="rId6" Target="../media/image9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12" Target="../media/image99.png" Type="http://schemas.openxmlformats.org/officeDocument/2006/relationships/image"/><Relationship Id="rId13" Target="../media/image100.sv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94.png" Type="http://schemas.openxmlformats.org/officeDocument/2006/relationships/image"/><Relationship Id="rId8" Target="../media/image95.png" Type="http://schemas.openxmlformats.org/officeDocument/2006/relationships/image"/><Relationship Id="rId9" Target="../media/image9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desireedesign.co.uk/brand-insider/charlotte-tilbury-loyalty-program-success" TargetMode="External" Type="http://schemas.openxmlformats.org/officeDocument/2006/relationships/hyperlink"/><Relationship Id="rId11" Target="https://www.mckinsey.com/industries/consumer-packaged-goods/our-insights/meet-generation-z-shaping-the-future-of-shopping" TargetMode="External" Type="http://schemas.openxmlformats.org/officeDocument/2006/relationships/hyperlink"/><Relationship Id="rId12" Target="https://www.mckinsey.com/industries/consumer-packaged-goods/our-insights/true-gen-generation-z-and-its-implications-for-companies" TargetMode="External" Type="http://schemas.openxmlformats.org/officeDocument/2006/relationships/hyperlink"/><Relationship Id="rId2" Target="../media/image1.png" Type="http://schemas.openxmlformats.org/officeDocument/2006/relationships/image"/><Relationship Id="rId3" Target="https://www.mckinsey.com/~/media/mckinsey/industries/retail/our%20insights/state%20of%20fashion/2021/the-state-of-fashion-2021-vf.pdf" TargetMode="External" Type="http://schemas.openxmlformats.org/officeDocument/2006/relationships/hyperlink"/><Relationship Id="rId4" Target="https://retailtechinnovationhub.com/home/2024/11/6/bershka-and-fffaceme-team-up-on-collection-that-connects-physical-apparel-with-interactive-experiences-on-tiktok" TargetMode="External" Type="http://schemas.openxmlformats.org/officeDocument/2006/relationships/hyperlink"/><Relationship Id="rId5" Target="https://retailtechinnovationhub.com/home/2024/11/6/bershka-and-fffaceme-team-up-on-collection-that-connects-physical-apparel-with-interactive-experiences-on-tiktok" TargetMode="External" Type="http://schemas.openxmlformats.org/officeDocument/2006/relationships/hyperlink"/><Relationship Id="rId6" Target="https://www.businessinsider.com/rihanna-fenty-beauty-netflix-arcane-vault-makeup-collaboration-2024-10" TargetMode="External" Type="http://schemas.openxmlformats.org/officeDocument/2006/relationships/hyperlink"/><Relationship Id="rId7" Target="https://blog.osum.com/charlotte-tilbury-target-market/" TargetMode="External" Type="http://schemas.openxmlformats.org/officeDocument/2006/relationships/hyperlink"/><Relationship Id="rId8" Target="https://www.mckinsey.com/industries/consumer-packaged-goods/our-insights/how-beauty-players-can-scale-gen-ai-in-2025" TargetMode="External" Type="http://schemas.openxmlformats.org/officeDocument/2006/relationships/hyperlink"/><Relationship Id="rId9" Target="https://www.voguebusiness.com/beauty/can-charlotte-tilbury-beauty-convince-customers-to-download-an-app"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statista.com/statistics/1372858/leading-celebrity-beauty-brands-worldwide-by-revenue" TargetMode="External" Type="http://schemas.openxmlformats.org/officeDocument/2006/relationships/hyperlink"/><Relationship Id="rId11" Target="https://cloud.google.com/blog/topics/customers/how-charlotte-tilbury-beauty-responds-to-customer-data-requests" TargetMode="External" Type="http://schemas.openxmlformats.org/officeDocument/2006/relationships/hyperlink"/><Relationship Id="rId2" Target="../media/image1.png" Type="http://schemas.openxmlformats.org/officeDocument/2006/relationships/image"/><Relationship Id="rId3" Target="https://www.glossy.co/pop/exclusive-fenty-partners-with-netflixs-arcane-for-a-gamer-inspired-collection" TargetMode="External" Type="http://schemas.openxmlformats.org/officeDocument/2006/relationships/hyperlink"/><Relationship Id="rId4" Target="https://www.houseofmarketers.com/fenty-beauty-social-media-strategy-case-study" TargetMode="External" Type="http://schemas.openxmlformats.org/officeDocument/2006/relationships/hyperlink"/><Relationship Id="rId5" Target="https://www.mckinsey.com/industries/consumer-packaged-goods/our-insights/what-beauty-players-can-teach-the-consumer-sector-about-digital-disruption" TargetMode="External" Type="http://schemas.openxmlformats.org/officeDocument/2006/relationships/hyperlink"/><Relationship Id="rId6" Target="https://www.statista.com/statistics/670550/leading-beauty-brands-instagram-engagement/" TargetMode="External" Type="http://schemas.openxmlformats.org/officeDocument/2006/relationships/hyperlink"/><Relationship Id="rId7" Target="https://marketingplatform.google.com/about/resources/charlotte-tilbury-beauty-reduces-cpa-by-29-percent-with-custom-bidding/" TargetMode="External" Type="http://schemas.openxmlformats.org/officeDocument/2006/relationships/hyperlink"/><Relationship Id="rId8" Target="https://www.statista.com/statistics/1288976/average-spend-of-gen-z-on-skincare-in-the-uk/" TargetMode="External" Type="http://schemas.openxmlformats.org/officeDocument/2006/relationships/hyperlink"/><Relationship Id="rId9" Target="https://www.voguebusiness.com/story/advanced/tiktok-shop-specialist-retail-and-amazons-ascent-navigating-the-new-beauty-landscape"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venturebeat.com/games/riot-games-and-rihannas-fenty-beauty-team-up-on-arcane-beauty-products" TargetMode="External" Type="http://schemas.openxmlformats.org/officeDocument/2006/relationships/hyperlink"/><Relationship Id="rId4" Target="https://www.voguebusiness.com/story/technology/wonder-avenue-how-futuristic-shopping-won-a-spot-at-the-olympics"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32.pn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jpeg" Type="http://schemas.openxmlformats.org/officeDocument/2006/relationships/image"/><Relationship Id="rId11" Target="../media/image52.jpeg" Type="http://schemas.openxmlformats.org/officeDocument/2006/relationships/image"/><Relationship Id="rId2" Target="../media/image1.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jpeg" Type="http://schemas.openxmlformats.org/officeDocument/2006/relationships/image"/><Relationship Id="rId7" Target="../media/image48.jpeg" Type="http://schemas.openxmlformats.org/officeDocument/2006/relationships/image"/><Relationship Id="rId8" Target="../media/image49.jpeg" Type="http://schemas.openxmlformats.org/officeDocument/2006/relationships/image"/><Relationship Id="rId9" Target="../media/image5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13658488" y="6688221"/>
            <a:ext cx="7201623" cy="5140158"/>
          </a:xfrm>
          <a:custGeom>
            <a:avLst/>
            <a:gdLst/>
            <a:ahLst/>
            <a:cxnLst/>
            <a:rect r="r" b="b" t="t" l="l"/>
            <a:pathLst>
              <a:path h="5140158" w="7201623">
                <a:moveTo>
                  <a:pt x="0" y="0"/>
                </a:moveTo>
                <a:lnTo>
                  <a:pt x="7201624" y="0"/>
                </a:lnTo>
                <a:lnTo>
                  <a:pt x="7201624" y="5140158"/>
                </a:lnTo>
                <a:lnTo>
                  <a:pt x="0" y="514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9130" y="-1541379"/>
            <a:ext cx="7201623" cy="5140158"/>
          </a:xfrm>
          <a:custGeom>
            <a:avLst/>
            <a:gdLst/>
            <a:ahLst/>
            <a:cxnLst/>
            <a:rect r="r" b="b" t="t" l="l"/>
            <a:pathLst>
              <a:path h="5140158" w="7201623">
                <a:moveTo>
                  <a:pt x="0" y="0"/>
                </a:moveTo>
                <a:lnTo>
                  <a:pt x="7201623" y="0"/>
                </a:lnTo>
                <a:lnTo>
                  <a:pt x="7201623" y="5140158"/>
                </a:lnTo>
                <a:lnTo>
                  <a:pt x="0" y="51401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14544512" y="545251"/>
            <a:ext cx="630134" cy="1424031"/>
          </a:xfrm>
          <a:custGeom>
            <a:avLst/>
            <a:gdLst/>
            <a:ahLst/>
            <a:cxnLst/>
            <a:rect r="r" b="b" t="t" l="l"/>
            <a:pathLst>
              <a:path h="1424031" w="630134">
                <a:moveTo>
                  <a:pt x="0" y="0"/>
                </a:moveTo>
                <a:lnTo>
                  <a:pt x="630134" y="0"/>
                </a:lnTo>
                <a:lnTo>
                  <a:pt x="630134" y="1424031"/>
                </a:lnTo>
                <a:lnTo>
                  <a:pt x="0" y="14240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93055" y="4019027"/>
            <a:ext cx="11046471" cy="4385428"/>
          </a:xfrm>
          <a:prstGeom prst="rect">
            <a:avLst/>
          </a:prstGeom>
        </p:spPr>
        <p:txBody>
          <a:bodyPr anchor="t" rtlCol="false" tIns="0" lIns="0" bIns="0" rIns="0">
            <a:spAutoFit/>
          </a:bodyPr>
          <a:lstStyle/>
          <a:p>
            <a:pPr algn="ctr">
              <a:lnSpc>
                <a:spcPts val="8708"/>
              </a:lnSpc>
            </a:pPr>
            <a:r>
              <a:rPr lang="en-US" sz="6220">
                <a:solidFill>
                  <a:srgbClr val="FFFFFF"/>
                </a:solidFill>
                <a:latin typeface="TAN Buster"/>
                <a:ea typeface="TAN Buster"/>
                <a:cs typeface="TAN Buster"/>
                <a:sym typeface="TAN Buster"/>
              </a:rPr>
              <a:t> </a:t>
            </a:r>
          </a:p>
          <a:p>
            <a:pPr algn="ctr" marL="0" indent="0" lvl="0">
              <a:lnSpc>
                <a:spcPts val="8708"/>
              </a:lnSpc>
            </a:pPr>
            <a:r>
              <a:rPr lang="en-US" sz="6220">
                <a:solidFill>
                  <a:srgbClr val="FFFFFF"/>
                </a:solidFill>
                <a:latin typeface="TAN Buster"/>
                <a:ea typeface="TAN Buster"/>
                <a:cs typeface="TAN Buster"/>
                <a:sym typeface="TAN Buster"/>
              </a:rPr>
              <a:t>DIGITAL STRATEGIES IN THE BEAUTY INDUSTRY</a:t>
            </a:r>
            <a:r>
              <a:rPr lang="en-US" b="true" sz="6220" u="none">
                <a:solidFill>
                  <a:srgbClr val="FFFFFF"/>
                </a:solidFill>
                <a:latin typeface="TAN Buster"/>
                <a:ea typeface="TAN Buster"/>
                <a:cs typeface="TAN Buster"/>
                <a:sym typeface="TAN Buster"/>
              </a:rPr>
              <a:t> </a:t>
            </a:r>
          </a:p>
        </p:txBody>
      </p:sp>
      <p:sp>
        <p:nvSpPr>
          <p:cNvPr name="TextBox 7" id="7"/>
          <p:cNvSpPr txBox="true"/>
          <p:nvPr/>
        </p:nvSpPr>
        <p:spPr>
          <a:xfrm rot="0">
            <a:off x="15758120" y="942975"/>
            <a:ext cx="1845876" cy="542857"/>
          </a:xfrm>
          <a:prstGeom prst="rect">
            <a:avLst/>
          </a:prstGeom>
        </p:spPr>
        <p:txBody>
          <a:bodyPr anchor="t" rtlCol="false" tIns="0" lIns="0" bIns="0" rIns="0">
            <a:spAutoFit/>
          </a:bodyPr>
          <a:lstStyle/>
          <a:p>
            <a:pPr algn="l">
              <a:lnSpc>
                <a:spcPts val="4203"/>
              </a:lnSpc>
            </a:pPr>
            <a:r>
              <a:rPr lang="en-US" b="true" sz="3002">
                <a:solidFill>
                  <a:srgbClr val="FFFFFF"/>
                </a:solidFill>
                <a:latin typeface="Poppins Bold"/>
                <a:ea typeface="Poppins Bold"/>
                <a:cs typeface="Poppins Bold"/>
                <a:sym typeface="Poppins Bold"/>
              </a:rPr>
              <a:t>GROUP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121202" y="5794932"/>
            <a:ext cx="14059590"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2138466" y="2196327"/>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Strengths</a:t>
            </a:r>
          </a:p>
        </p:txBody>
      </p:sp>
      <p:sp>
        <p:nvSpPr>
          <p:cNvPr name="AutoShape 6" id="6"/>
          <p:cNvSpPr/>
          <p:nvPr/>
        </p:nvSpPr>
        <p:spPr>
          <a:xfrm flipV="true">
            <a:off x="9150997" y="2329677"/>
            <a:ext cx="0" cy="7182195"/>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402530" y="120558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App</a:t>
            </a:r>
          </a:p>
        </p:txBody>
      </p:sp>
      <p:sp>
        <p:nvSpPr>
          <p:cNvPr name="Freeform 8" id="8"/>
          <p:cNvSpPr/>
          <p:nvPr/>
        </p:nvSpPr>
        <p:spPr>
          <a:xfrm flipH="false" flipV="false" rot="0">
            <a:off x="6641689" y="128566"/>
            <a:ext cx="5004622" cy="1210373"/>
          </a:xfrm>
          <a:custGeom>
            <a:avLst/>
            <a:gdLst/>
            <a:ahLst/>
            <a:cxnLst/>
            <a:rect r="r" b="b" t="t" l="l"/>
            <a:pathLst>
              <a:path h="1210373" w="5004622">
                <a:moveTo>
                  <a:pt x="0" y="0"/>
                </a:moveTo>
                <a:lnTo>
                  <a:pt x="5004622" y="0"/>
                </a:lnTo>
                <a:lnTo>
                  <a:pt x="5004622" y="1210373"/>
                </a:lnTo>
                <a:lnTo>
                  <a:pt x="0" y="1210373"/>
                </a:lnTo>
                <a:lnTo>
                  <a:pt x="0" y="0"/>
                </a:lnTo>
                <a:close/>
              </a:path>
            </a:pathLst>
          </a:custGeom>
          <a:blipFill>
            <a:blip r:embed="rId5"/>
            <a:stretch>
              <a:fillRect l="0" t="-166252" r="0" b="-66252"/>
            </a:stretch>
          </a:blipFill>
        </p:spPr>
      </p:sp>
      <p:sp>
        <p:nvSpPr>
          <p:cNvPr name="TextBox 9" id="9"/>
          <p:cNvSpPr txBox="true"/>
          <p:nvPr/>
        </p:nvSpPr>
        <p:spPr>
          <a:xfrm rot="0">
            <a:off x="9527787" y="2196327"/>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Weaknesses</a:t>
            </a:r>
          </a:p>
        </p:txBody>
      </p:sp>
      <p:sp>
        <p:nvSpPr>
          <p:cNvPr name="TextBox 10" id="10"/>
          <p:cNvSpPr txBox="true"/>
          <p:nvPr/>
        </p:nvSpPr>
        <p:spPr>
          <a:xfrm rot="0">
            <a:off x="2138466" y="6061632"/>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Opportunities</a:t>
            </a:r>
          </a:p>
        </p:txBody>
      </p:sp>
      <p:sp>
        <p:nvSpPr>
          <p:cNvPr name="TextBox 11" id="11"/>
          <p:cNvSpPr txBox="true"/>
          <p:nvPr/>
        </p:nvSpPr>
        <p:spPr>
          <a:xfrm rot="0">
            <a:off x="9527787" y="6061632"/>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Threats</a:t>
            </a:r>
          </a:p>
        </p:txBody>
      </p:sp>
      <p:sp>
        <p:nvSpPr>
          <p:cNvPr name="TextBox 12" id="12"/>
          <p:cNvSpPr txBox="true"/>
          <p:nvPr/>
        </p:nvSpPr>
        <p:spPr>
          <a:xfrm rot="0">
            <a:off x="2138466" y="3062246"/>
            <a:ext cx="4028187" cy="177344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Expert Content</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Exclusive Access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Celebrity Appeal</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Data Collection</a:t>
            </a:r>
          </a:p>
          <a:p>
            <a:pPr algn="l">
              <a:lnSpc>
                <a:spcPts val="2879"/>
              </a:lnSpc>
              <a:spcBef>
                <a:spcPct val="0"/>
              </a:spcBef>
            </a:pPr>
          </a:p>
        </p:txBody>
      </p:sp>
      <p:sp>
        <p:nvSpPr>
          <p:cNvPr name="TextBox 13" id="13"/>
          <p:cNvSpPr txBox="true"/>
          <p:nvPr/>
        </p:nvSpPr>
        <p:spPr>
          <a:xfrm rot="0">
            <a:off x="9527787" y="2993291"/>
            <a:ext cx="7175194" cy="2497301"/>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4438"/>
                </a:solidFill>
                <a:latin typeface="Montserrat Bold"/>
                <a:ea typeface="Montserrat Bold"/>
                <a:cs typeface="Montserrat Bold"/>
                <a:sym typeface="Montserrat Bold"/>
              </a:rPr>
              <a:t>App Adoption:</a:t>
            </a:r>
            <a:r>
              <a:rPr lang="en-US" b="true" sz="1599" spc="127">
                <a:solidFill>
                  <a:srgbClr val="FFFFFF"/>
                </a:solidFill>
                <a:latin typeface="Montserrat Bold"/>
                <a:ea typeface="Montserrat Bold"/>
                <a:cs typeface="Montserrat Bold"/>
                <a:sym typeface="Montserrat Bold"/>
              </a:rPr>
              <a:t> </a:t>
            </a:r>
            <a:r>
              <a:rPr lang="en-US" sz="1599" spc="127">
                <a:solidFill>
                  <a:srgbClr val="FFFFFF"/>
                </a:solidFill>
                <a:latin typeface="Montserrat"/>
                <a:ea typeface="Montserrat"/>
                <a:cs typeface="Montserrat"/>
                <a:sym typeface="Montserrat"/>
              </a:rPr>
              <a:t>Convincing users to download and regularly use the app</a:t>
            </a:r>
          </a:p>
          <a:p>
            <a:pPr algn="l" marL="345439" indent="-172720" lvl="1">
              <a:lnSpc>
                <a:spcPts val="2879"/>
              </a:lnSpc>
              <a:buFont typeface="Arial"/>
              <a:buChar char="•"/>
            </a:pPr>
            <a:r>
              <a:rPr lang="en-US" b="true" sz="1599" spc="127">
                <a:solidFill>
                  <a:srgbClr val="FF4438"/>
                </a:solidFill>
                <a:latin typeface="Montserrat Bold"/>
                <a:ea typeface="Montserrat Bold"/>
                <a:cs typeface="Montserrat Bold"/>
                <a:sym typeface="Montserrat Bold"/>
              </a:rPr>
              <a:t>Tech Dependency:</a:t>
            </a:r>
            <a:r>
              <a:rPr lang="en-US" sz="1599" spc="127">
                <a:solidFill>
                  <a:srgbClr val="FFFFFF"/>
                </a:solidFill>
                <a:latin typeface="Montserrat"/>
                <a:ea typeface="Montserrat"/>
                <a:cs typeface="Montserrat"/>
                <a:sym typeface="Montserrat"/>
              </a:rPr>
              <a:t> Users with less advanced smartphones or slower internet connections may not experience the full benefits of AI tools or high-quality videos.</a:t>
            </a:r>
          </a:p>
          <a:p>
            <a:pPr algn="l">
              <a:lnSpc>
                <a:spcPts val="2879"/>
              </a:lnSpc>
              <a:spcBef>
                <a:spcPct val="0"/>
              </a:spcBef>
            </a:pPr>
          </a:p>
        </p:txBody>
      </p:sp>
      <p:sp>
        <p:nvSpPr>
          <p:cNvPr name="TextBox 14" id="14"/>
          <p:cNvSpPr txBox="true"/>
          <p:nvPr/>
        </p:nvSpPr>
        <p:spPr>
          <a:xfrm rot="0">
            <a:off x="2121202" y="6926524"/>
            <a:ext cx="6412395" cy="177344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Growing Beauty Tech Market</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Global Reach: </a:t>
            </a:r>
            <a:r>
              <a:rPr lang="en-US" sz="1599" spc="127">
                <a:solidFill>
                  <a:srgbClr val="FFFFFF"/>
                </a:solidFill>
                <a:latin typeface="Montserrat"/>
                <a:ea typeface="Montserrat"/>
                <a:cs typeface="Montserrat"/>
                <a:sym typeface="Montserrat"/>
              </a:rPr>
              <a:t>The app can expand to new markets, </a:t>
            </a:r>
            <a:r>
              <a:rPr lang="en-US" sz="1599" spc="127" u="sng">
                <a:solidFill>
                  <a:srgbClr val="FFFFFF"/>
                </a:solidFill>
                <a:latin typeface="Montserrat"/>
                <a:ea typeface="Montserrat"/>
                <a:cs typeface="Montserrat"/>
                <a:sym typeface="Montserrat"/>
              </a:rPr>
              <a:t>particularly in regions where Charlotte Tilbury’s brand is growing but physical stores are limited.</a:t>
            </a:r>
          </a:p>
          <a:p>
            <a:pPr algn="l">
              <a:lnSpc>
                <a:spcPts val="2879"/>
              </a:lnSpc>
              <a:spcBef>
                <a:spcPct val="0"/>
              </a:spcBef>
            </a:pPr>
          </a:p>
        </p:txBody>
      </p:sp>
      <p:sp>
        <p:nvSpPr>
          <p:cNvPr name="TextBox 15" id="15"/>
          <p:cNvSpPr txBox="true"/>
          <p:nvPr/>
        </p:nvSpPr>
        <p:spPr>
          <a:xfrm rot="0">
            <a:off x="9527787" y="6850324"/>
            <a:ext cx="6412395" cy="177344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High Competition</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User Retention: Users may lose interest over time </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Privacy Concerns</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Match the hype with expectations</a:t>
            </a:r>
          </a:p>
          <a:p>
            <a:pPr algn="l">
              <a:lnSpc>
                <a:spcPts val="287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3196906"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14453"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641689" y="128566"/>
            <a:ext cx="5004622" cy="1210373"/>
          </a:xfrm>
          <a:custGeom>
            <a:avLst/>
            <a:gdLst/>
            <a:ahLst/>
            <a:cxnLst/>
            <a:rect r="r" b="b" t="t" l="l"/>
            <a:pathLst>
              <a:path h="1210373" w="5004622">
                <a:moveTo>
                  <a:pt x="0" y="0"/>
                </a:moveTo>
                <a:lnTo>
                  <a:pt x="5004622" y="0"/>
                </a:lnTo>
                <a:lnTo>
                  <a:pt x="5004622" y="1210373"/>
                </a:lnTo>
                <a:lnTo>
                  <a:pt x="0" y="1210373"/>
                </a:lnTo>
                <a:lnTo>
                  <a:pt x="0" y="0"/>
                </a:lnTo>
                <a:close/>
              </a:path>
            </a:pathLst>
          </a:custGeom>
          <a:blipFill>
            <a:blip r:embed="rId7"/>
            <a:stretch>
              <a:fillRect l="0" t="-166252" r="0" b="-66252"/>
            </a:stretch>
          </a:blipFill>
        </p:spPr>
      </p:sp>
      <p:sp>
        <p:nvSpPr>
          <p:cNvPr name="Freeform 7" id="7"/>
          <p:cNvSpPr/>
          <p:nvPr/>
        </p:nvSpPr>
        <p:spPr>
          <a:xfrm flipH="false" flipV="false" rot="0">
            <a:off x="4580768" y="4736444"/>
            <a:ext cx="8478160" cy="4768965"/>
          </a:xfrm>
          <a:custGeom>
            <a:avLst/>
            <a:gdLst/>
            <a:ahLst/>
            <a:cxnLst/>
            <a:rect r="r" b="b" t="t" l="l"/>
            <a:pathLst>
              <a:path h="4768965" w="8478160">
                <a:moveTo>
                  <a:pt x="0" y="0"/>
                </a:moveTo>
                <a:lnTo>
                  <a:pt x="8478160" y="0"/>
                </a:lnTo>
                <a:lnTo>
                  <a:pt x="8478160" y="4768965"/>
                </a:lnTo>
                <a:lnTo>
                  <a:pt x="0" y="4768965"/>
                </a:lnTo>
                <a:lnTo>
                  <a:pt x="0" y="0"/>
                </a:lnTo>
                <a:close/>
              </a:path>
            </a:pathLst>
          </a:custGeom>
          <a:blipFill>
            <a:blip r:embed="rId8"/>
            <a:stretch>
              <a:fillRect l="0" t="0" r="0" b="0"/>
            </a:stretch>
          </a:blipFill>
        </p:spPr>
      </p:sp>
      <p:sp>
        <p:nvSpPr>
          <p:cNvPr name="TextBox 8" id="8"/>
          <p:cNvSpPr txBox="true"/>
          <p:nvPr/>
        </p:nvSpPr>
        <p:spPr>
          <a:xfrm rot="0">
            <a:off x="1028700" y="2284095"/>
            <a:ext cx="16587604" cy="2859229"/>
          </a:xfrm>
          <a:prstGeom prst="rect">
            <a:avLst/>
          </a:prstGeom>
        </p:spPr>
        <p:txBody>
          <a:bodyPr anchor="t" rtlCol="false" tIns="0" lIns="0" bIns="0" rIns="0">
            <a:spAutoFit/>
          </a:bodyPr>
          <a:lstStyle/>
          <a:p>
            <a:pPr algn="l">
              <a:lnSpc>
                <a:spcPts val="2879"/>
              </a:lnSpc>
            </a:pP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Custom Bidding: </a:t>
            </a:r>
            <a:r>
              <a:rPr lang="en-US" sz="1599" spc="127">
                <a:solidFill>
                  <a:srgbClr val="FFFFFF"/>
                </a:solidFill>
                <a:latin typeface="Montserrat"/>
                <a:ea typeface="Montserrat"/>
                <a:cs typeface="Montserrat"/>
                <a:sym typeface="Montserrat"/>
              </a:rPr>
              <a:t>They improved ad performance and efficiency by tailoring their bidding methods to specific campaign goals.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T</a:t>
            </a:r>
            <a:r>
              <a:rPr lang="en-US" sz="1599" spc="127">
                <a:solidFill>
                  <a:srgbClr val="FFFFFF"/>
                </a:solidFill>
                <a:latin typeface="Montserrat Light"/>
                <a:ea typeface="Montserrat Light"/>
                <a:cs typeface="Montserrat Light"/>
                <a:sym typeface="Montserrat Light"/>
              </a:rPr>
              <a:t>urning to </a:t>
            </a:r>
            <a:r>
              <a:rPr lang="en-US" sz="1599" spc="127" u="sng">
                <a:solidFill>
                  <a:srgbClr val="FFFFFF"/>
                </a:solidFill>
                <a:latin typeface="Montserrat Light"/>
                <a:ea typeface="Montserrat Light"/>
                <a:cs typeface="Montserrat Light"/>
                <a:sym typeface="Montserrat Light"/>
                <a:hlinkClick r:id="rId9" tooltip="https://support.google.com/displayvideo/answer/2997422?hl=en"/>
              </a:rPr>
              <a:t>Display &amp; Video 360’s automated bidding</a:t>
            </a:r>
            <a:r>
              <a:rPr lang="en-US" sz="1599" spc="127">
                <a:solidFill>
                  <a:srgbClr val="FFFFFF"/>
                </a:solidFill>
                <a:latin typeface="Montserrat Light"/>
                <a:ea typeface="Montserrat Light"/>
                <a:cs typeface="Montserrat Light"/>
                <a:sym typeface="Montserrat Light"/>
              </a:rPr>
              <a:t> solutions to optimize the performance of their campaigns.</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Data-Driven Approach: </a:t>
            </a:r>
            <a:r>
              <a:rPr lang="en-US" sz="1599" spc="127">
                <a:solidFill>
                  <a:srgbClr val="FFFFFF"/>
                </a:solidFill>
                <a:latin typeface="Montserrat"/>
                <a:ea typeface="Montserrat"/>
                <a:cs typeface="Montserrat"/>
                <a:sym typeface="Montserrat"/>
              </a:rPr>
              <a:t>The brand utilized data insights to optimize its bidding strategies, focusing on high-value customers.</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Increased Conversions:</a:t>
            </a:r>
            <a:r>
              <a:rPr lang="en-US" sz="1599" spc="127">
                <a:solidFill>
                  <a:srgbClr val="FFFFFF"/>
                </a:solidFill>
                <a:latin typeface="Montserrat"/>
                <a:ea typeface="Montserrat"/>
                <a:cs typeface="Montserrat"/>
                <a:sym typeface="Montserrat"/>
              </a:rPr>
              <a:t> The new strategies led to a significant increase in conversions, demonstrating the effectiveness of personalized marketing efforts.</a:t>
            </a:r>
          </a:p>
          <a:p>
            <a:pPr algn="l">
              <a:lnSpc>
                <a:spcPts val="2879"/>
              </a:lnSpc>
            </a:pPr>
          </a:p>
          <a:p>
            <a:pPr algn="l">
              <a:lnSpc>
                <a:spcPts val="2879"/>
              </a:lnSpc>
              <a:spcBef>
                <a:spcPct val="0"/>
              </a:spcBef>
            </a:pPr>
            <a:r>
              <a:rPr lang="en-US" sz="1599" spc="127">
                <a:solidFill>
                  <a:srgbClr val="FFFFFF"/>
                </a:solidFill>
                <a:latin typeface="Montserrat"/>
                <a:ea typeface="Montserrat"/>
                <a:cs typeface="Montserrat"/>
                <a:sym typeface="Montserrat"/>
              </a:rPr>
              <a:t>(Leung, n.d.)</a:t>
            </a:r>
          </a:p>
        </p:txBody>
      </p:sp>
      <p:sp>
        <p:nvSpPr>
          <p:cNvPr name="TextBox 9" id="9"/>
          <p:cNvSpPr txBox="true"/>
          <p:nvPr/>
        </p:nvSpPr>
        <p:spPr>
          <a:xfrm rot="0">
            <a:off x="886107" y="1541007"/>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Custom Bidding Strategies</a:t>
            </a:r>
          </a:p>
        </p:txBody>
      </p:sp>
      <p:sp>
        <p:nvSpPr>
          <p:cNvPr name="TextBox 10" id="10"/>
          <p:cNvSpPr txBox="true"/>
          <p:nvPr/>
        </p:nvSpPr>
        <p:spPr>
          <a:xfrm rot="0">
            <a:off x="4580768" y="9419684"/>
            <a:ext cx="16587604" cy="325733"/>
          </a:xfrm>
          <a:prstGeom prst="rect">
            <a:avLst/>
          </a:prstGeom>
        </p:spPr>
        <p:txBody>
          <a:bodyPr anchor="t" rtlCol="false" tIns="0" lIns="0" bIns="0" rIns="0">
            <a:spAutoFit/>
          </a:bodyPr>
          <a:lstStyle/>
          <a:p>
            <a:pPr algn="l">
              <a:lnSpc>
                <a:spcPts val="2879"/>
              </a:lnSpc>
              <a:spcBef>
                <a:spcPct val="0"/>
              </a:spcBef>
            </a:pPr>
            <a:r>
              <a:rPr lang="en-US" sz="1599" spc="127">
                <a:solidFill>
                  <a:srgbClr val="FFFFFF"/>
                </a:solidFill>
                <a:latin typeface="Montserrat"/>
                <a:ea typeface="Montserrat"/>
                <a:cs typeface="Montserrat"/>
                <a:sym typeface="Montserrat"/>
              </a:rPr>
              <a:t>Custom Bidding (Data Studio, 2021)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3196906"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14453"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641689" y="128566"/>
            <a:ext cx="5004622" cy="1210373"/>
          </a:xfrm>
          <a:custGeom>
            <a:avLst/>
            <a:gdLst/>
            <a:ahLst/>
            <a:cxnLst/>
            <a:rect r="r" b="b" t="t" l="l"/>
            <a:pathLst>
              <a:path h="1210373" w="5004622">
                <a:moveTo>
                  <a:pt x="0" y="0"/>
                </a:moveTo>
                <a:lnTo>
                  <a:pt x="5004622" y="0"/>
                </a:lnTo>
                <a:lnTo>
                  <a:pt x="5004622" y="1210373"/>
                </a:lnTo>
                <a:lnTo>
                  <a:pt x="0" y="1210373"/>
                </a:lnTo>
                <a:lnTo>
                  <a:pt x="0" y="0"/>
                </a:lnTo>
                <a:close/>
              </a:path>
            </a:pathLst>
          </a:custGeom>
          <a:blipFill>
            <a:blip r:embed="rId7"/>
            <a:stretch>
              <a:fillRect l="0" t="-166252" r="0" b="-66252"/>
            </a:stretch>
          </a:blipFill>
        </p:spPr>
      </p:sp>
      <p:sp>
        <p:nvSpPr>
          <p:cNvPr name="Freeform 7" id="7"/>
          <p:cNvSpPr/>
          <p:nvPr/>
        </p:nvSpPr>
        <p:spPr>
          <a:xfrm flipH="false" flipV="false" rot="0">
            <a:off x="12561851" y="4083650"/>
            <a:ext cx="4760740" cy="5654394"/>
          </a:xfrm>
          <a:custGeom>
            <a:avLst/>
            <a:gdLst/>
            <a:ahLst/>
            <a:cxnLst/>
            <a:rect r="r" b="b" t="t" l="l"/>
            <a:pathLst>
              <a:path h="5654394" w="4760740">
                <a:moveTo>
                  <a:pt x="0" y="0"/>
                </a:moveTo>
                <a:lnTo>
                  <a:pt x="4760740" y="0"/>
                </a:lnTo>
                <a:lnTo>
                  <a:pt x="4760740" y="5654394"/>
                </a:lnTo>
                <a:lnTo>
                  <a:pt x="0" y="5654394"/>
                </a:lnTo>
                <a:lnTo>
                  <a:pt x="0" y="0"/>
                </a:lnTo>
                <a:close/>
              </a:path>
            </a:pathLst>
          </a:custGeom>
          <a:blipFill>
            <a:blip r:embed="rId8"/>
            <a:stretch>
              <a:fillRect l="0" t="0" r="0" b="0"/>
            </a:stretch>
          </a:blipFill>
        </p:spPr>
      </p:sp>
      <p:sp>
        <p:nvSpPr>
          <p:cNvPr name="Freeform 8" id="8"/>
          <p:cNvSpPr/>
          <p:nvPr/>
        </p:nvSpPr>
        <p:spPr>
          <a:xfrm flipH="false" flipV="false" rot="0">
            <a:off x="12480921" y="6947814"/>
            <a:ext cx="2457898" cy="1313858"/>
          </a:xfrm>
          <a:custGeom>
            <a:avLst/>
            <a:gdLst/>
            <a:ahLst/>
            <a:cxnLst/>
            <a:rect r="r" b="b" t="t" l="l"/>
            <a:pathLst>
              <a:path h="1313858" w="2457898">
                <a:moveTo>
                  <a:pt x="0" y="0"/>
                </a:moveTo>
                <a:lnTo>
                  <a:pt x="2457898" y="0"/>
                </a:lnTo>
                <a:lnTo>
                  <a:pt x="2457898" y="1313859"/>
                </a:lnTo>
                <a:lnTo>
                  <a:pt x="0" y="13138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28700" y="4364460"/>
            <a:ext cx="11301259" cy="4393364"/>
          </a:xfrm>
          <a:custGeom>
            <a:avLst/>
            <a:gdLst/>
            <a:ahLst/>
            <a:cxnLst/>
            <a:rect r="r" b="b" t="t" l="l"/>
            <a:pathLst>
              <a:path h="4393364" w="11301259">
                <a:moveTo>
                  <a:pt x="0" y="0"/>
                </a:moveTo>
                <a:lnTo>
                  <a:pt x="11301259" y="0"/>
                </a:lnTo>
                <a:lnTo>
                  <a:pt x="11301259" y="4393365"/>
                </a:lnTo>
                <a:lnTo>
                  <a:pt x="0" y="4393365"/>
                </a:lnTo>
                <a:lnTo>
                  <a:pt x="0" y="0"/>
                </a:lnTo>
                <a:close/>
              </a:path>
            </a:pathLst>
          </a:custGeom>
          <a:blipFill>
            <a:blip r:embed="rId11"/>
            <a:stretch>
              <a:fillRect l="0" t="0" r="0" b="0"/>
            </a:stretch>
          </a:blipFill>
        </p:spPr>
      </p:sp>
      <p:sp>
        <p:nvSpPr>
          <p:cNvPr name="TextBox 10" id="10"/>
          <p:cNvSpPr txBox="true"/>
          <p:nvPr/>
        </p:nvSpPr>
        <p:spPr>
          <a:xfrm rot="0">
            <a:off x="1028700" y="2145243"/>
            <a:ext cx="16587604" cy="2497301"/>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Exclusive Rewards: </a:t>
            </a:r>
            <a:r>
              <a:rPr lang="en-US" sz="1599" spc="127">
                <a:solidFill>
                  <a:srgbClr val="FFFFFF"/>
                </a:solidFill>
                <a:latin typeface="Montserrat"/>
                <a:ea typeface="Montserrat"/>
                <a:cs typeface="Montserrat"/>
                <a:sym typeface="Montserrat"/>
              </a:rPr>
              <a:t>Members receive benefits like early access to product launches, restock notifications, personalized gifts, and discounts.</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Personalized Experience: </a:t>
            </a:r>
            <a:r>
              <a:rPr lang="en-US" sz="1599" spc="127">
                <a:solidFill>
                  <a:srgbClr val="FFFFFF"/>
                </a:solidFill>
                <a:latin typeface="Montserrat"/>
                <a:ea typeface="Montserrat"/>
                <a:cs typeface="Montserrat"/>
                <a:sym typeface="Montserrat"/>
              </a:rPr>
              <a:t>The tiered system provides tailored services, such as free consultations with beauty experts, enhancing customer satisfaction and loyalty.</a:t>
            </a:r>
          </a:p>
          <a:p>
            <a:pPr algn="l">
              <a:lnSpc>
                <a:spcPts val="2879"/>
              </a:lnSpc>
            </a:pPr>
          </a:p>
          <a:p>
            <a:pPr algn="l">
              <a:lnSpc>
                <a:spcPts val="2879"/>
              </a:lnSpc>
            </a:pPr>
            <a:r>
              <a:rPr lang="en-US" sz="1599" spc="127">
                <a:solidFill>
                  <a:srgbClr val="FFFFFF"/>
                </a:solidFill>
                <a:latin typeface="Montserrat"/>
                <a:ea typeface="Montserrat"/>
                <a:cs typeface="Montserrat"/>
                <a:sym typeface="Montserrat"/>
              </a:rPr>
              <a:t>(Desiree, 2024)</a:t>
            </a:r>
          </a:p>
          <a:p>
            <a:pPr algn="l">
              <a:lnSpc>
                <a:spcPts val="2879"/>
              </a:lnSpc>
              <a:spcBef>
                <a:spcPct val="0"/>
              </a:spcBef>
            </a:pPr>
          </a:p>
        </p:txBody>
      </p:sp>
      <p:sp>
        <p:nvSpPr>
          <p:cNvPr name="TextBox 11" id="11"/>
          <p:cNvSpPr txBox="true"/>
          <p:nvPr/>
        </p:nvSpPr>
        <p:spPr>
          <a:xfrm rot="0">
            <a:off x="1028700" y="1205589"/>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Loyalty Program</a:t>
            </a:r>
          </a:p>
        </p:txBody>
      </p:sp>
      <p:sp>
        <p:nvSpPr>
          <p:cNvPr name="TextBox 12" id="12"/>
          <p:cNvSpPr txBox="true"/>
          <p:nvPr/>
        </p:nvSpPr>
        <p:spPr>
          <a:xfrm rot="0">
            <a:off x="1139596" y="8786846"/>
            <a:ext cx="16587604" cy="325733"/>
          </a:xfrm>
          <a:prstGeom prst="rect">
            <a:avLst/>
          </a:prstGeom>
        </p:spPr>
        <p:txBody>
          <a:bodyPr anchor="t" rtlCol="false" tIns="0" lIns="0" bIns="0" rIns="0">
            <a:spAutoFit/>
          </a:bodyPr>
          <a:lstStyle/>
          <a:p>
            <a:pPr algn="l">
              <a:lnSpc>
                <a:spcPts val="2879"/>
              </a:lnSpc>
              <a:spcBef>
                <a:spcPct val="0"/>
              </a:spcBef>
            </a:pPr>
            <a:r>
              <a:rPr lang="en-US" sz="1599" spc="127">
                <a:solidFill>
                  <a:srgbClr val="FFFFFF"/>
                </a:solidFill>
                <a:latin typeface="Montserrat"/>
                <a:ea typeface="Montserrat"/>
                <a:cs typeface="Montserrat"/>
                <a:sym typeface="Montserrat"/>
              </a:rPr>
              <a:t>Charlotte Tilbury Loyalty Program (Desiree, 2024)</a:t>
            </a:r>
          </a:p>
        </p:txBody>
      </p:sp>
      <p:sp>
        <p:nvSpPr>
          <p:cNvPr name="Freeform 13" id="13"/>
          <p:cNvSpPr/>
          <p:nvPr/>
        </p:nvSpPr>
        <p:spPr>
          <a:xfrm flipH="false" flipV="false" rot="-159187">
            <a:off x="8766242" y="8208330"/>
            <a:ext cx="1334313" cy="1098989"/>
          </a:xfrm>
          <a:custGeom>
            <a:avLst/>
            <a:gdLst/>
            <a:ahLst/>
            <a:cxnLst/>
            <a:rect r="r" b="b" t="t" l="l"/>
            <a:pathLst>
              <a:path h="1098989" w="1334313">
                <a:moveTo>
                  <a:pt x="0" y="0"/>
                </a:moveTo>
                <a:lnTo>
                  <a:pt x="1334313" y="0"/>
                </a:lnTo>
                <a:lnTo>
                  <a:pt x="1334313" y="1098989"/>
                </a:lnTo>
                <a:lnTo>
                  <a:pt x="0" y="10989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8635298" y="9318562"/>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Gamification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858946" y="8723819"/>
            <a:ext cx="6170453" cy="1563181"/>
          </a:xfrm>
          <a:custGeom>
            <a:avLst/>
            <a:gdLst/>
            <a:ahLst/>
            <a:cxnLst/>
            <a:rect r="r" b="b" t="t" l="l"/>
            <a:pathLst>
              <a:path h="1563181" w="6170453">
                <a:moveTo>
                  <a:pt x="0" y="0"/>
                </a:moveTo>
                <a:lnTo>
                  <a:pt x="6170453" y="0"/>
                </a:lnTo>
                <a:lnTo>
                  <a:pt x="6170453" y="1563181"/>
                </a:lnTo>
                <a:lnTo>
                  <a:pt x="0" y="1563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77082" y="0"/>
            <a:ext cx="6170453" cy="1563181"/>
          </a:xfrm>
          <a:custGeom>
            <a:avLst/>
            <a:gdLst/>
            <a:ahLst/>
            <a:cxnLst/>
            <a:rect r="r" b="b" t="t" l="l"/>
            <a:pathLst>
              <a:path h="1563181" w="6170453">
                <a:moveTo>
                  <a:pt x="0" y="0"/>
                </a:moveTo>
                <a:lnTo>
                  <a:pt x="6170453" y="0"/>
                </a:lnTo>
                <a:lnTo>
                  <a:pt x="6170453" y="1563181"/>
                </a:lnTo>
                <a:lnTo>
                  <a:pt x="0" y="1563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75722" y="-2090"/>
            <a:ext cx="6170453" cy="1563181"/>
          </a:xfrm>
          <a:custGeom>
            <a:avLst/>
            <a:gdLst/>
            <a:ahLst/>
            <a:cxnLst/>
            <a:rect r="r" b="b" t="t" l="l"/>
            <a:pathLst>
              <a:path h="1563181" w="6170453">
                <a:moveTo>
                  <a:pt x="0" y="0"/>
                </a:moveTo>
                <a:lnTo>
                  <a:pt x="6170453" y="0"/>
                </a:lnTo>
                <a:lnTo>
                  <a:pt x="6170453" y="1563181"/>
                </a:lnTo>
                <a:lnTo>
                  <a:pt x="0" y="1563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526929" y="8725909"/>
            <a:ext cx="6170453" cy="1563181"/>
          </a:xfrm>
          <a:custGeom>
            <a:avLst/>
            <a:gdLst/>
            <a:ahLst/>
            <a:cxnLst/>
            <a:rect r="r" b="b" t="t" l="l"/>
            <a:pathLst>
              <a:path h="1563181" w="6170453">
                <a:moveTo>
                  <a:pt x="0" y="0"/>
                </a:moveTo>
                <a:lnTo>
                  <a:pt x="6170453" y="0"/>
                </a:lnTo>
                <a:lnTo>
                  <a:pt x="6170453" y="1563181"/>
                </a:lnTo>
                <a:lnTo>
                  <a:pt x="0" y="1563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85573" y="3203402"/>
            <a:ext cx="10363300" cy="3829889"/>
          </a:xfrm>
          <a:custGeom>
            <a:avLst/>
            <a:gdLst/>
            <a:ahLst/>
            <a:cxnLst/>
            <a:rect r="r" b="b" t="t" l="l"/>
            <a:pathLst>
              <a:path h="3829889" w="10363300">
                <a:moveTo>
                  <a:pt x="0" y="0"/>
                </a:moveTo>
                <a:lnTo>
                  <a:pt x="10363300" y="0"/>
                </a:lnTo>
                <a:lnTo>
                  <a:pt x="10363300" y="3829890"/>
                </a:lnTo>
                <a:lnTo>
                  <a:pt x="0" y="3829890"/>
                </a:lnTo>
                <a:lnTo>
                  <a:pt x="0" y="0"/>
                </a:lnTo>
                <a:close/>
              </a:path>
            </a:pathLst>
          </a:custGeom>
          <a:blipFill>
            <a:blip r:embed="rId5"/>
            <a:stretch>
              <a:fillRect l="-4749" t="-7068" r="-4274" b="-8353"/>
            </a:stretch>
          </a:blipFill>
        </p:spPr>
      </p:sp>
      <p:sp>
        <p:nvSpPr>
          <p:cNvPr name="TextBox 8" id="8"/>
          <p:cNvSpPr txBox="true"/>
          <p:nvPr/>
        </p:nvSpPr>
        <p:spPr>
          <a:xfrm rot="0">
            <a:off x="1028700" y="6185142"/>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AutoShape 3" id="3"/>
          <p:cNvSpPr/>
          <p:nvPr/>
        </p:nvSpPr>
        <p:spPr>
          <a:xfrm>
            <a:off x="3669879" y="4153648"/>
            <a:ext cx="4709099"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5636301" y="7713444"/>
            <a:ext cx="4328843" cy="3089711"/>
          </a:xfrm>
          <a:custGeom>
            <a:avLst/>
            <a:gdLst/>
            <a:ahLst/>
            <a:cxnLst/>
            <a:rect r="r" b="b" t="t" l="l"/>
            <a:pathLst>
              <a:path h="3089711" w="4328843">
                <a:moveTo>
                  <a:pt x="0" y="0"/>
                </a:moveTo>
                <a:lnTo>
                  <a:pt x="4328843" y="0"/>
                </a:lnTo>
                <a:lnTo>
                  <a:pt x="4328843" y="3089712"/>
                </a:lnTo>
                <a:lnTo>
                  <a:pt x="0" y="3089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77290" y="-1560699"/>
            <a:ext cx="4844451" cy="3457727"/>
          </a:xfrm>
          <a:custGeom>
            <a:avLst/>
            <a:gdLst/>
            <a:ahLst/>
            <a:cxnLst/>
            <a:rect r="r" b="b" t="t" l="l"/>
            <a:pathLst>
              <a:path h="3457727" w="4844451">
                <a:moveTo>
                  <a:pt x="0" y="0"/>
                </a:moveTo>
                <a:lnTo>
                  <a:pt x="4844452" y="0"/>
                </a:lnTo>
                <a:lnTo>
                  <a:pt x="4844452" y="3457728"/>
                </a:lnTo>
                <a:lnTo>
                  <a:pt x="0" y="34577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347864" y="3822725"/>
            <a:ext cx="5353730" cy="3024857"/>
          </a:xfrm>
          <a:custGeom>
            <a:avLst/>
            <a:gdLst/>
            <a:ahLst/>
            <a:cxnLst/>
            <a:rect r="r" b="b" t="t" l="l"/>
            <a:pathLst>
              <a:path h="3024857" w="5353730">
                <a:moveTo>
                  <a:pt x="0" y="0"/>
                </a:moveTo>
                <a:lnTo>
                  <a:pt x="5353730" y="0"/>
                </a:lnTo>
                <a:lnTo>
                  <a:pt x="5353730" y="3024857"/>
                </a:lnTo>
                <a:lnTo>
                  <a:pt x="0" y="3024857"/>
                </a:lnTo>
                <a:lnTo>
                  <a:pt x="0" y="0"/>
                </a:lnTo>
                <a:close/>
              </a:path>
            </a:pathLst>
          </a:custGeom>
          <a:blipFill>
            <a:blip r:embed="rId5"/>
            <a:stretch>
              <a:fillRect l="0" t="0" r="0" b="0"/>
            </a:stretch>
          </a:blipFill>
          <a:ln w="57150" cap="sq">
            <a:solidFill>
              <a:srgbClr val="FFC0CB"/>
            </a:solidFill>
            <a:prstDash val="solid"/>
            <a:miter/>
          </a:ln>
        </p:spPr>
      </p:sp>
      <p:sp>
        <p:nvSpPr>
          <p:cNvPr name="TextBox 7" id="7"/>
          <p:cNvSpPr txBox="true"/>
          <p:nvPr/>
        </p:nvSpPr>
        <p:spPr>
          <a:xfrm rot="0">
            <a:off x="1184334" y="4342993"/>
            <a:ext cx="9749281" cy="2497455"/>
          </a:xfrm>
          <a:prstGeom prst="rect">
            <a:avLst/>
          </a:prstGeom>
        </p:spPr>
        <p:txBody>
          <a:bodyPr anchor="t" rtlCol="false" tIns="0" lIns="0" bIns="0" rIns="0">
            <a:spAutoFit/>
          </a:bodyPr>
          <a:lstStyle/>
          <a:p>
            <a:pPr algn="just" marL="0" indent="0" lvl="0">
              <a:lnSpc>
                <a:spcPts val="2879"/>
              </a:lnSpc>
              <a:spcBef>
                <a:spcPct val="0"/>
              </a:spcBef>
            </a:pPr>
            <a:r>
              <a:rPr lang="en-US" sz="1599" spc="127">
                <a:solidFill>
                  <a:srgbClr val="FFFFFF"/>
                </a:solidFill>
                <a:latin typeface="Montserrat"/>
                <a:ea typeface="Montserrat"/>
                <a:cs typeface="Montserrat"/>
                <a:sym typeface="Montserrat"/>
              </a:rPr>
              <a:t>Glossier e</a:t>
            </a:r>
            <a:r>
              <a:rPr lang="en-US" sz="1599" spc="127" u="none">
                <a:solidFill>
                  <a:srgbClr val="FFFFFF"/>
                </a:solidFill>
                <a:latin typeface="Montserrat"/>
                <a:ea typeface="Montserrat"/>
                <a:cs typeface="Montserrat"/>
                <a:sym typeface="Montserrat"/>
              </a:rPr>
              <a:t>ncourages customers to showcase their looks on Instagram, TikTok, and their website. </a:t>
            </a:r>
          </a:p>
          <a:p>
            <a:pPr algn="just" marL="0" indent="0" lvl="0">
              <a:lnSpc>
                <a:spcPts val="2879"/>
              </a:lnSpc>
              <a:spcBef>
                <a:spcPct val="0"/>
              </a:spcBef>
            </a:pPr>
          </a:p>
          <a:p>
            <a:pPr algn="just" marL="0" indent="0" lvl="0">
              <a:lnSpc>
                <a:spcPts val="2879"/>
              </a:lnSpc>
              <a:spcBef>
                <a:spcPct val="0"/>
              </a:spcBef>
            </a:pPr>
            <a:r>
              <a:rPr lang="en-US" sz="1599" spc="127" u="none">
                <a:solidFill>
                  <a:srgbClr val="FFFFFF"/>
                </a:solidFill>
                <a:latin typeface="Montserrat"/>
                <a:ea typeface="Montserrat"/>
                <a:cs typeface="Montserrat"/>
                <a:sym typeface="Montserrat"/>
              </a:rPr>
              <a:t>On Instagram, Glossier interacts with its audience through polls regarding product design or by answering users’ Q&amp;A’s. </a:t>
            </a:r>
          </a:p>
          <a:p>
            <a:pPr algn="just" marL="0" indent="0" lvl="0">
              <a:lnSpc>
                <a:spcPts val="2879"/>
              </a:lnSpc>
              <a:spcBef>
                <a:spcPct val="0"/>
              </a:spcBef>
            </a:pPr>
          </a:p>
          <a:p>
            <a:pPr algn="just" marL="0" indent="0" lvl="0">
              <a:lnSpc>
                <a:spcPts val="2879"/>
              </a:lnSpc>
              <a:spcBef>
                <a:spcPct val="0"/>
              </a:spcBef>
            </a:pPr>
            <a:r>
              <a:rPr lang="en-US" sz="1599" spc="127" u="none">
                <a:solidFill>
                  <a:srgbClr val="FFFFFF"/>
                </a:solidFill>
                <a:latin typeface="Montserrat"/>
                <a:ea typeface="Montserrat"/>
                <a:cs typeface="Montserrat"/>
                <a:sym typeface="Montserrat"/>
              </a:rPr>
              <a:t>This traces back to the 2010 launch of the beauty blog </a:t>
            </a:r>
            <a:r>
              <a:rPr lang="en-US" b="true" sz="1599" spc="127" u="none">
                <a:solidFill>
                  <a:srgbClr val="FFFFFF"/>
                </a:solidFill>
                <a:latin typeface="Montserrat Bold"/>
                <a:ea typeface="Montserrat Bold"/>
                <a:cs typeface="Montserrat Bold"/>
                <a:sym typeface="Montserrat Bold"/>
              </a:rPr>
              <a:t>Into the Gloss:</a:t>
            </a:r>
          </a:p>
        </p:txBody>
      </p:sp>
      <p:sp>
        <p:nvSpPr>
          <p:cNvPr name="TextBox 8" id="8"/>
          <p:cNvSpPr txBox="true"/>
          <p:nvPr/>
        </p:nvSpPr>
        <p:spPr>
          <a:xfrm rot="0">
            <a:off x="1184334" y="7382218"/>
            <a:ext cx="9749281" cy="1411605"/>
          </a:xfrm>
          <a:prstGeom prst="rect">
            <a:avLst/>
          </a:prstGeom>
        </p:spPr>
        <p:txBody>
          <a:bodyPr anchor="t" rtlCol="false" tIns="0" lIns="0" bIns="0" rIns="0">
            <a:spAutoFit/>
          </a:bodyPr>
          <a:lstStyle/>
          <a:p>
            <a:pPr algn="just" marL="0" indent="0" lvl="0">
              <a:lnSpc>
                <a:spcPts val="2879"/>
              </a:lnSpc>
              <a:spcBef>
                <a:spcPct val="0"/>
              </a:spcBef>
            </a:pPr>
            <a:r>
              <a:rPr lang="en-US" sz="1599" spc="127">
                <a:solidFill>
                  <a:srgbClr val="FFFFFF"/>
                </a:solidFill>
                <a:latin typeface="Montserrat"/>
                <a:ea typeface="Montserrat"/>
                <a:cs typeface="Montserrat"/>
                <a:sym typeface="Montserrat"/>
              </a:rPr>
              <a:t>The blog’s writers understood their audience’s beauty routines by directly asking what products they used and why. This open dialogue established a strong social media connection with fans and, over time, provided valuable insights into their real desires for beauty and skincare products. (Pallud, 2018)</a:t>
            </a:r>
          </a:p>
        </p:txBody>
      </p:sp>
      <p:sp>
        <p:nvSpPr>
          <p:cNvPr name="TextBox 9" id="9"/>
          <p:cNvSpPr txBox="true"/>
          <p:nvPr/>
        </p:nvSpPr>
        <p:spPr>
          <a:xfrm rot="0">
            <a:off x="448055" y="2241299"/>
            <a:ext cx="6443648" cy="451485"/>
          </a:xfrm>
          <a:prstGeom prst="rect">
            <a:avLst/>
          </a:prstGeom>
        </p:spPr>
        <p:txBody>
          <a:bodyPr anchor="t" rtlCol="false" tIns="0" lIns="0" bIns="0" rIns="0">
            <a:spAutoFit/>
          </a:bodyPr>
          <a:lstStyle/>
          <a:p>
            <a:pPr algn="ctr" marL="0" indent="0" lvl="0">
              <a:lnSpc>
                <a:spcPts val="3960"/>
              </a:lnSpc>
              <a:spcBef>
                <a:spcPct val="0"/>
              </a:spcBef>
            </a:pPr>
            <a:r>
              <a:rPr lang="en-US" b="true" sz="2200" spc="176">
                <a:solidFill>
                  <a:srgbClr val="FFFFFF"/>
                </a:solidFill>
                <a:latin typeface="Montserrat Bold"/>
                <a:ea typeface="Montserrat Bold"/>
                <a:cs typeface="Montserrat Bold"/>
                <a:sym typeface="Montserrat Bold"/>
              </a:rPr>
              <a:t>Community-Driven Marketing</a:t>
            </a:r>
          </a:p>
        </p:txBody>
      </p:sp>
      <p:sp>
        <p:nvSpPr>
          <p:cNvPr name="TextBox 10" id="10"/>
          <p:cNvSpPr txBox="true"/>
          <p:nvPr/>
        </p:nvSpPr>
        <p:spPr>
          <a:xfrm rot="0">
            <a:off x="3810113" y="3340760"/>
            <a:ext cx="4568865" cy="481965"/>
          </a:xfrm>
          <a:prstGeom prst="rect">
            <a:avLst/>
          </a:prstGeom>
        </p:spPr>
        <p:txBody>
          <a:bodyPr anchor="t" rtlCol="false" tIns="0" lIns="0" bIns="0" rIns="0">
            <a:spAutoFit/>
          </a:bodyPr>
          <a:lstStyle/>
          <a:p>
            <a:pPr algn="l" marL="496571" indent="-248285" lvl="1">
              <a:lnSpc>
                <a:spcPts val="4140"/>
              </a:lnSpc>
              <a:spcBef>
                <a:spcPct val="0"/>
              </a:spcBef>
              <a:buAutoNum type="arabicPeriod" startAt="1"/>
            </a:pPr>
            <a:r>
              <a:rPr lang="en-US" sz="2300" spc="184">
                <a:solidFill>
                  <a:srgbClr val="FFFFFF"/>
                </a:solidFill>
                <a:latin typeface="Montserrat"/>
                <a:ea typeface="Montserrat"/>
                <a:cs typeface="Montserrat"/>
                <a:sym typeface="Montserrat"/>
              </a:rPr>
              <a:t>Social Media &amp; UGC</a:t>
            </a:r>
          </a:p>
        </p:txBody>
      </p:sp>
      <p:sp>
        <p:nvSpPr>
          <p:cNvPr name="TextBox 11" id="11"/>
          <p:cNvSpPr txBox="true"/>
          <p:nvPr/>
        </p:nvSpPr>
        <p:spPr>
          <a:xfrm rot="0">
            <a:off x="14413157" y="6823102"/>
            <a:ext cx="1223144" cy="325753"/>
          </a:xfrm>
          <a:prstGeom prst="rect">
            <a:avLst/>
          </a:prstGeom>
        </p:spPr>
        <p:txBody>
          <a:bodyPr anchor="t" rtlCol="false" tIns="0" lIns="0" bIns="0" rIns="0">
            <a:spAutoFit/>
          </a:bodyPr>
          <a:lstStyle/>
          <a:p>
            <a:pPr algn="ctr">
              <a:lnSpc>
                <a:spcPts val="2880"/>
              </a:lnSpc>
              <a:spcBef>
                <a:spcPct val="0"/>
              </a:spcBef>
            </a:pPr>
            <a:r>
              <a:rPr lang="en-US" b="true" sz="1600" spc="128">
                <a:solidFill>
                  <a:srgbClr val="FFFFFF"/>
                </a:solidFill>
                <a:latin typeface="Montserrat Bold"/>
                <a:ea typeface="Montserrat Bold"/>
                <a:cs typeface="Montserrat Bold"/>
                <a:sym typeface="Montserrat Bold"/>
              </a:rPr>
              <a:t>© Glossier</a:t>
            </a:r>
          </a:p>
        </p:txBody>
      </p:sp>
      <p:sp>
        <p:nvSpPr>
          <p:cNvPr name="Freeform 12" id="12"/>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6"/>
            <a:stretch>
              <a:fillRect l="-26566" t="-25390" r="-28552" b="-3176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AutoShape 3" id="3"/>
          <p:cNvSpPr/>
          <p:nvPr/>
        </p:nvSpPr>
        <p:spPr>
          <a:xfrm>
            <a:off x="3828005" y="4327818"/>
            <a:ext cx="4709099"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5636301" y="7713444"/>
            <a:ext cx="4328843" cy="3089711"/>
          </a:xfrm>
          <a:custGeom>
            <a:avLst/>
            <a:gdLst/>
            <a:ahLst/>
            <a:cxnLst/>
            <a:rect r="r" b="b" t="t" l="l"/>
            <a:pathLst>
              <a:path h="3089711" w="4328843">
                <a:moveTo>
                  <a:pt x="0" y="0"/>
                </a:moveTo>
                <a:lnTo>
                  <a:pt x="4328843" y="0"/>
                </a:lnTo>
                <a:lnTo>
                  <a:pt x="4328843" y="3089712"/>
                </a:lnTo>
                <a:lnTo>
                  <a:pt x="0" y="30897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75730" y="-1342399"/>
            <a:ext cx="4844451" cy="3457727"/>
          </a:xfrm>
          <a:custGeom>
            <a:avLst/>
            <a:gdLst/>
            <a:ahLst/>
            <a:cxnLst/>
            <a:rect r="r" b="b" t="t" l="l"/>
            <a:pathLst>
              <a:path h="3457727" w="4844451">
                <a:moveTo>
                  <a:pt x="0" y="0"/>
                </a:moveTo>
                <a:lnTo>
                  <a:pt x="4844451" y="0"/>
                </a:lnTo>
                <a:lnTo>
                  <a:pt x="4844451" y="3457727"/>
                </a:lnTo>
                <a:lnTo>
                  <a:pt x="0" y="34577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298111" y="3245333"/>
            <a:ext cx="3453237" cy="3067677"/>
          </a:xfrm>
          <a:custGeom>
            <a:avLst/>
            <a:gdLst/>
            <a:ahLst/>
            <a:cxnLst/>
            <a:rect r="r" b="b" t="t" l="l"/>
            <a:pathLst>
              <a:path h="3067677" w="3453237">
                <a:moveTo>
                  <a:pt x="0" y="0"/>
                </a:moveTo>
                <a:lnTo>
                  <a:pt x="3453236" y="0"/>
                </a:lnTo>
                <a:lnTo>
                  <a:pt x="3453236" y="3067677"/>
                </a:lnTo>
                <a:lnTo>
                  <a:pt x="0" y="3067677"/>
                </a:lnTo>
                <a:lnTo>
                  <a:pt x="0" y="0"/>
                </a:lnTo>
                <a:close/>
              </a:path>
            </a:pathLst>
          </a:custGeom>
          <a:blipFill>
            <a:blip r:embed="rId5"/>
            <a:stretch>
              <a:fillRect l="-33252" t="0" r="0" b="0"/>
            </a:stretch>
          </a:blipFill>
          <a:ln w="57150" cap="sq">
            <a:solidFill>
              <a:srgbClr val="FFC0CB"/>
            </a:solidFill>
            <a:prstDash val="solid"/>
            <a:miter/>
          </a:ln>
        </p:spPr>
      </p:sp>
      <p:sp>
        <p:nvSpPr>
          <p:cNvPr name="TextBox 7" id="7"/>
          <p:cNvSpPr txBox="true"/>
          <p:nvPr/>
        </p:nvSpPr>
        <p:spPr>
          <a:xfrm rot="0">
            <a:off x="757989" y="1981978"/>
            <a:ext cx="6443648" cy="481965"/>
          </a:xfrm>
          <a:prstGeom prst="rect">
            <a:avLst/>
          </a:prstGeom>
        </p:spPr>
        <p:txBody>
          <a:bodyPr anchor="t" rtlCol="false" tIns="0" lIns="0" bIns="0" rIns="0">
            <a:spAutoFit/>
          </a:bodyPr>
          <a:lstStyle/>
          <a:p>
            <a:pPr algn="ctr" marL="0" indent="0" lvl="0">
              <a:lnSpc>
                <a:spcPts val="4140"/>
              </a:lnSpc>
              <a:spcBef>
                <a:spcPct val="0"/>
              </a:spcBef>
            </a:pPr>
            <a:r>
              <a:rPr lang="en-US" b="true" sz="2300" spc="184">
                <a:solidFill>
                  <a:srgbClr val="FFFFFF"/>
                </a:solidFill>
                <a:latin typeface="Montserrat Bold"/>
                <a:ea typeface="Montserrat Bold"/>
                <a:cs typeface="Montserrat Bold"/>
                <a:sym typeface="Montserrat Bold"/>
              </a:rPr>
              <a:t>Community-Driven Marketing</a:t>
            </a:r>
          </a:p>
        </p:txBody>
      </p:sp>
      <p:sp>
        <p:nvSpPr>
          <p:cNvPr name="TextBox 8" id="8"/>
          <p:cNvSpPr txBox="true"/>
          <p:nvPr/>
        </p:nvSpPr>
        <p:spPr>
          <a:xfrm rot="0">
            <a:off x="3516307" y="3450375"/>
            <a:ext cx="5627693" cy="481965"/>
          </a:xfrm>
          <a:prstGeom prst="rect">
            <a:avLst/>
          </a:prstGeom>
        </p:spPr>
        <p:txBody>
          <a:bodyPr anchor="t" rtlCol="false" tIns="0" lIns="0" bIns="0" rIns="0">
            <a:spAutoFit/>
          </a:bodyPr>
          <a:lstStyle/>
          <a:p>
            <a:pPr algn="l">
              <a:lnSpc>
                <a:spcPts val="4140"/>
              </a:lnSpc>
              <a:spcBef>
                <a:spcPct val="0"/>
              </a:spcBef>
            </a:pPr>
            <a:r>
              <a:rPr lang="en-US" sz="2300" spc="184">
                <a:solidFill>
                  <a:srgbClr val="FFFFFF"/>
                </a:solidFill>
                <a:latin typeface="Montserrat"/>
                <a:ea typeface="Montserrat"/>
                <a:cs typeface="Montserrat"/>
                <a:sym typeface="Montserrat"/>
              </a:rPr>
              <a:t>2. “Skin first. Makeup second.” </a:t>
            </a:r>
          </a:p>
        </p:txBody>
      </p:sp>
      <p:sp>
        <p:nvSpPr>
          <p:cNvPr name="TextBox 9" id="9"/>
          <p:cNvSpPr txBox="true"/>
          <p:nvPr/>
        </p:nvSpPr>
        <p:spPr>
          <a:xfrm rot="0">
            <a:off x="1511410" y="4913184"/>
            <a:ext cx="9637487" cy="5373816"/>
          </a:xfrm>
          <a:prstGeom prst="rect">
            <a:avLst/>
          </a:prstGeom>
        </p:spPr>
        <p:txBody>
          <a:bodyPr anchor="t" rtlCol="false" tIns="0" lIns="0" bIns="0" rIns="0">
            <a:spAutoFit/>
          </a:bodyPr>
          <a:lstStyle/>
          <a:p>
            <a:pPr algn="just">
              <a:lnSpc>
                <a:spcPts val="2869"/>
              </a:lnSpc>
            </a:pPr>
            <a:r>
              <a:rPr lang="en-US" sz="1594" spc="127">
                <a:solidFill>
                  <a:srgbClr val="FFFFFF"/>
                </a:solidFill>
                <a:latin typeface="Montserrat"/>
                <a:ea typeface="Montserrat"/>
                <a:cs typeface="Montserrat"/>
                <a:sym typeface="Montserrat"/>
              </a:rPr>
              <a:t>The concept is simple: providing affordable, simple but performing cosmetics.</a:t>
            </a:r>
          </a:p>
          <a:p>
            <a:pPr algn="just">
              <a:lnSpc>
                <a:spcPts val="2869"/>
              </a:lnSpc>
            </a:pPr>
          </a:p>
          <a:p>
            <a:pPr algn="just">
              <a:lnSpc>
                <a:spcPts val="2869"/>
              </a:lnSpc>
            </a:pPr>
            <a:r>
              <a:rPr lang="en-US" sz="1594" spc="127">
                <a:solidFill>
                  <a:srgbClr val="FFFFFF"/>
                </a:solidFill>
                <a:latin typeface="Montserrat"/>
                <a:ea typeface="Montserrat"/>
                <a:cs typeface="Montserrat"/>
                <a:sym typeface="Montserrat"/>
              </a:rPr>
              <a:t>Their slogan positions their brand towards a younger Gen Z crowd who value simplicty in their beauty products (Extole, 2024).</a:t>
            </a:r>
          </a:p>
          <a:p>
            <a:pPr algn="just">
              <a:lnSpc>
                <a:spcPts val="2869"/>
              </a:lnSpc>
            </a:pPr>
          </a:p>
          <a:p>
            <a:pPr algn="just">
              <a:lnSpc>
                <a:spcPts val="2869"/>
              </a:lnSpc>
              <a:spcBef>
                <a:spcPct val="0"/>
              </a:spcBef>
            </a:pPr>
            <a:r>
              <a:rPr lang="en-US" sz="1594" spc="127">
                <a:solidFill>
                  <a:srgbClr val="FFFFFF"/>
                </a:solidFill>
                <a:latin typeface="Montserrat"/>
                <a:ea typeface="Montserrat"/>
                <a:cs typeface="Montserrat"/>
                <a:sym typeface="Montserrat"/>
              </a:rPr>
              <a:t>Instead of using airbrushed models who looked fake and unattainable, the brand used women whose faces mirrored the real-world diversity of women who buy makeup (Extole, 2024). </a:t>
            </a:r>
          </a:p>
          <a:p>
            <a:pPr algn="just">
              <a:lnSpc>
                <a:spcPts val="2869"/>
              </a:lnSpc>
              <a:spcBef>
                <a:spcPct val="0"/>
              </a:spcBef>
            </a:pPr>
          </a:p>
          <a:p>
            <a:pPr algn="just">
              <a:lnSpc>
                <a:spcPts val="2869"/>
              </a:lnSpc>
              <a:spcBef>
                <a:spcPct val="0"/>
              </a:spcBef>
            </a:pPr>
            <a:r>
              <a:rPr lang="en-US" sz="1594" spc="127">
                <a:solidFill>
                  <a:srgbClr val="FFFFFF"/>
                </a:solidFill>
                <a:latin typeface="Montserrat"/>
                <a:ea typeface="Montserrat"/>
                <a:cs typeface="Montserrat"/>
                <a:sym typeface="Montserrat"/>
              </a:rPr>
              <a:t>Inclusivity and diversity are among the important influences on the Gen-Zer’s purchasing decisions (McKinsey, 2024) </a:t>
            </a:r>
          </a:p>
          <a:p>
            <a:pPr algn="just">
              <a:lnSpc>
                <a:spcPts val="2869"/>
              </a:lnSpc>
              <a:spcBef>
                <a:spcPct val="0"/>
              </a:spcBef>
            </a:pPr>
          </a:p>
          <a:p>
            <a:pPr algn="just">
              <a:lnSpc>
                <a:spcPts val="2869"/>
              </a:lnSpc>
              <a:spcBef>
                <a:spcPct val="0"/>
              </a:spcBef>
            </a:pPr>
          </a:p>
          <a:p>
            <a:pPr algn="just">
              <a:lnSpc>
                <a:spcPts val="2869"/>
              </a:lnSpc>
              <a:spcBef>
                <a:spcPct val="0"/>
              </a:spcBef>
            </a:pPr>
          </a:p>
          <a:p>
            <a:pPr algn="just">
              <a:lnSpc>
                <a:spcPts val="2869"/>
              </a:lnSpc>
              <a:spcBef>
                <a:spcPct val="0"/>
              </a:spcBef>
            </a:pPr>
          </a:p>
        </p:txBody>
      </p:sp>
      <p:sp>
        <p:nvSpPr>
          <p:cNvPr name="TextBox 10" id="10"/>
          <p:cNvSpPr txBox="true"/>
          <p:nvPr/>
        </p:nvSpPr>
        <p:spPr>
          <a:xfrm rot="0">
            <a:off x="14413157" y="6497996"/>
            <a:ext cx="1223144" cy="325753"/>
          </a:xfrm>
          <a:prstGeom prst="rect">
            <a:avLst/>
          </a:prstGeom>
        </p:spPr>
        <p:txBody>
          <a:bodyPr anchor="t" rtlCol="false" tIns="0" lIns="0" bIns="0" rIns="0">
            <a:spAutoFit/>
          </a:bodyPr>
          <a:lstStyle/>
          <a:p>
            <a:pPr algn="ctr">
              <a:lnSpc>
                <a:spcPts val="2880"/>
              </a:lnSpc>
              <a:spcBef>
                <a:spcPct val="0"/>
              </a:spcBef>
            </a:pPr>
            <a:r>
              <a:rPr lang="en-US" b="true" sz="1600" spc="128">
                <a:solidFill>
                  <a:srgbClr val="FFFFFF"/>
                </a:solidFill>
                <a:latin typeface="Montserrat Bold"/>
                <a:ea typeface="Montserrat Bold"/>
                <a:cs typeface="Montserrat Bold"/>
                <a:sym typeface="Montserrat Bold"/>
              </a:rPr>
              <a:t>© Glossier</a:t>
            </a:r>
          </a:p>
        </p:txBody>
      </p:sp>
      <p:sp>
        <p:nvSpPr>
          <p:cNvPr name="Freeform 11" id="11"/>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6"/>
            <a:stretch>
              <a:fillRect l="-26566" t="-25390" r="-28552" b="-3176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AutoShape 3" id="3"/>
          <p:cNvSpPr/>
          <p:nvPr/>
        </p:nvSpPr>
        <p:spPr>
          <a:xfrm>
            <a:off x="2463394" y="6129699"/>
            <a:ext cx="14059590"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2480658" y="253109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Strengths</a:t>
            </a:r>
          </a:p>
        </p:txBody>
      </p:sp>
      <p:sp>
        <p:nvSpPr>
          <p:cNvPr name="AutoShape 5" id="5"/>
          <p:cNvSpPr/>
          <p:nvPr/>
        </p:nvSpPr>
        <p:spPr>
          <a:xfrm flipV="true">
            <a:off x="9493189" y="2664445"/>
            <a:ext cx="0" cy="7182195"/>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9869979" y="253109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Weaknesses</a:t>
            </a:r>
          </a:p>
        </p:txBody>
      </p:sp>
      <p:sp>
        <p:nvSpPr>
          <p:cNvPr name="TextBox 7" id="7"/>
          <p:cNvSpPr txBox="true"/>
          <p:nvPr/>
        </p:nvSpPr>
        <p:spPr>
          <a:xfrm rot="0">
            <a:off x="2480658" y="639639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Opportunities</a:t>
            </a:r>
          </a:p>
        </p:txBody>
      </p:sp>
      <p:sp>
        <p:nvSpPr>
          <p:cNvPr name="TextBox 8" id="8"/>
          <p:cNvSpPr txBox="true"/>
          <p:nvPr/>
        </p:nvSpPr>
        <p:spPr>
          <a:xfrm rot="0">
            <a:off x="9869979" y="639639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Threats</a:t>
            </a:r>
          </a:p>
        </p:txBody>
      </p:sp>
      <p:sp>
        <p:nvSpPr>
          <p:cNvPr name="TextBox 9" id="9"/>
          <p:cNvSpPr txBox="true"/>
          <p:nvPr/>
        </p:nvSpPr>
        <p:spPr>
          <a:xfrm rot="0">
            <a:off x="2480658" y="3397013"/>
            <a:ext cx="4028187" cy="24974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Strong Social Media Presence &amp; UGC</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Direct Consumer Insights &amp; Model</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Authenticity &amp; Inclusivity</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Brand Loyalty</a:t>
            </a:r>
          </a:p>
          <a:p>
            <a:pPr algn="l">
              <a:lnSpc>
                <a:spcPts val="2879"/>
              </a:lnSpc>
              <a:spcBef>
                <a:spcPct val="0"/>
              </a:spcBef>
            </a:pPr>
          </a:p>
        </p:txBody>
      </p:sp>
      <p:sp>
        <p:nvSpPr>
          <p:cNvPr name="TextBox 10" id="10"/>
          <p:cNvSpPr txBox="true"/>
          <p:nvPr/>
        </p:nvSpPr>
        <p:spPr>
          <a:xfrm rot="0">
            <a:off x="9869979" y="3328059"/>
            <a:ext cx="7175194" cy="10496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Over-Reliance on Digital</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Changing consumer preferences</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Lack of personalisation</a:t>
            </a:r>
          </a:p>
        </p:txBody>
      </p:sp>
      <p:sp>
        <p:nvSpPr>
          <p:cNvPr name="TextBox 11" id="11"/>
          <p:cNvSpPr txBox="true"/>
          <p:nvPr/>
        </p:nvSpPr>
        <p:spPr>
          <a:xfrm rot="0">
            <a:off x="2463394" y="7261292"/>
            <a:ext cx="6412395" cy="17735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International market expansion</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Influencer &amp; brand collaborations - 49% consumers rely on influencer collabs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AI &amp; AR Personalisation</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Sustainability</a:t>
            </a:r>
          </a:p>
        </p:txBody>
      </p:sp>
      <p:sp>
        <p:nvSpPr>
          <p:cNvPr name="TextBox 12" id="12"/>
          <p:cNvSpPr txBox="true"/>
          <p:nvPr/>
        </p:nvSpPr>
        <p:spPr>
          <a:xfrm rot="0">
            <a:off x="9869979" y="7261292"/>
            <a:ext cx="6412395" cy="213550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Increasing competition</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Changing consumer trends - shift away from “clean girl” aesthetic</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Potential Backlash on Authenticity/Diversity Claims - 2022 “white-washing” allegations</a:t>
            </a:r>
          </a:p>
          <a:p>
            <a:pPr algn="l">
              <a:lnSpc>
                <a:spcPts val="2879"/>
              </a:lnSpc>
              <a:spcBef>
                <a:spcPct val="0"/>
              </a:spcBef>
            </a:pPr>
          </a:p>
        </p:txBody>
      </p:sp>
      <p:sp>
        <p:nvSpPr>
          <p:cNvPr name="TextBox 13" id="13"/>
          <p:cNvSpPr txBox="true"/>
          <p:nvPr/>
        </p:nvSpPr>
        <p:spPr>
          <a:xfrm rot="0">
            <a:off x="511888" y="1312194"/>
            <a:ext cx="7389321" cy="1036320"/>
          </a:xfrm>
          <a:prstGeom prst="rect">
            <a:avLst/>
          </a:prstGeom>
        </p:spPr>
        <p:txBody>
          <a:bodyPr anchor="t" rtlCol="false" tIns="0" lIns="0" bIns="0" rIns="0">
            <a:spAutoFit/>
          </a:bodyPr>
          <a:lstStyle/>
          <a:p>
            <a:pPr algn="l">
              <a:lnSpc>
                <a:spcPts val="4320"/>
              </a:lnSpc>
            </a:pPr>
            <a:r>
              <a:rPr lang="en-US" sz="2400" spc="192" b="true">
                <a:solidFill>
                  <a:srgbClr val="FFFFFF"/>
                </a:solidFill>
                <a:latin typeface="Montserrat Bold"/>
                <a:ea typeface="Montserrat Bold"/>
                <a:cs typeface="Montserrat Bold"/>
                <a:sym typeface="Montserrat Bold"/>
              </a:rPr>
              <a:t>Community-Driven Marketing</a:t>
            </a:r>
          </a:p>
          <a:p>
            <a:pPr algn="l" marL="0" indent="0" lvl="0">
              <a:lnSpc>
                <a:spcPts val="4320"/>
              </a:lnSpc>
              <a:spcBef>
                <a:spcPct val="0"/>
              </a:spcBef>
            </a:pPr>
          </a:p>
        </p:txBody>
      </p:sp>
      <p:sp>
        <p:nvSpPr>
          <p:cNvPr name="Freeform 14" id="14"/>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3"/>
            <a:stretch>
              <a:fillRect l="-26566" t="-25390" r="-28552" b="-3176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false" flipV="false" rot="0">
            <a:off x="16706697" y="1056288"/>
            <a:ext cx="670428" cy="670428"/>
          </a:xfrm>
          <a:custGeom>
            <a:avLst/>
            <a:gdLst/>
            <a:ahLst/>
            <a:cxnLst/>
            <a:rect r="r" b="b" t="t" l="l"/>
            <a:pathLst>
              <a:path h="670428" w="670428">
                <a:moveTo>
                  <a:pt x="0" y="0"/>
                </a:moveTo>
                <a:lnTo>
                  <a:pt x="670428" y="0"/>
                </a:lnTo>
                <a:lnTo>
                  <a:pt x="670428" y="670428"/>
                </a:lnTo>
                <a:lnTo>
                  <a:pt x="0" y="6704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3004" y="9534439"/>
            <a:ext cx="580191" cy="580191"/>
          </a:xfrm>
          <a:custGeom>
            <a:avLst/>
            <a:gdLst/>
            <a:ahLst/>
            <a:cxnLst/>
            <a:rect r="r" b="b" t="t" l="l"/>
            <a:pathLst>
              <a:path h="580191" w="580191">
                <a:moveTo>
                  <a:pt x="0" y="0"/>
                </a:moveTo>
                <a:lnTo>
                  <a:pt x="580192" y="0"/>
                </a:lnTo>
                <a:lnTo>
                  <a:pt x="580192" y="580192"/>
                </a:lnTo>
                <a:lnTo>
                  <a:pt x="0" y="580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85347" y="634938"/>
            <a:ext cx="842699" cy="842699"/>
          </a:xfrm>
          <a:custGeom>
            <a:avLst/>
            <a:gdLst/>
            <a:ahLst/>
            <a:cxnLst/>
            <a:rect r="r" b="b" t="t" l="l"/>
            <a:pathLst>
              <a:path h="842699" w="842699">
                <a:moveTo>
                  <a:pt x="0" y="0"/>
                </a:moveTo>
                <a:lnTo>
                  <a:pt x="842699" y="0"/>
                </a:lnTo>
                <a:lnTo>
                  <a:pt x="842699" y="842699"/>
                </a:lnTo>
                <a:lnTo>
                  <a:pt x="0" y="8426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3004" y="226761"/>
            <a:ext cx="580191" cy="580191"/>
          </a:xfrm>
          <a:custGeom>
            <a:avLst/>
            <a:gdLst/>
            <a:ahLst/>
            <a:cxnLst/>
            <a:rect r="r" b="b" t="t" l="l"/>
            <a:pathLst>
              <a:path h="580191" w="580191">
                <a:moveTo>
                  <a:pt x="0" y="0"/>
                </a:moveTo>
                <a:lnTo>
                  <a:pt x="580192" y="0"/>
                </a:lnTo>
                <a:lnTo>
                  <a:pt x="580192" y="580191"/>
                </a:lnTo>
                <a:lnTo>
                  <a:pt x="0" y="580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43291" y="1264237"/>
            <a:ext cx="15070217" cy="769620"/>
          </a:xfrm>
          <a:prstGeom prst="rect">
            <a:avLst/>
          </a:prstGeom>
        </p:spPr>
        <p:txBody>
          <a:bodyPr anchor="t" rtlCol="false" tIns="0" lIns="0" bIns="0" rIns="0">
            <a:spAutoFit/>
          </a:bodyPr>
          <a:lstStyle/>
          <a:p>
            <a:pPr algn="l">
              <a:lnSpc>
                <a:spcPts val="3120"/>
              </a:lnSpc>
            </a:pPr>
            <a:r>
              <a:rPr lang="en-US" sz="2400" b="true">
                <a:solidFill>
                  <a:srgbClr val="FFFFFF"/>
                </a:solidFill>
                <a:latin typeface="Montserrat Bold"/>
                <a:ea typeface="Montserrat Bold"/>
                <a:cs typeface="Montserrat Bold"/>
                <a:sym typeface="Montserrat Bold"/>
              </a:rPr>
              <a:t>Blending Online &amp; In-Store</a:t>
            </a:r>
          </a:p>
          <a:p>
            <a:pPr algn="l" marL="0" indent="0" lvl="0">
              <a:lnSpc>
                <a:spcPts val="3120"/>
              </a:lnSpc>
              <a:spcBef>
                <a:spcPct val="0"/>
              </a:spcBef>
            </a:pPr>
          </a:p>
        </p:txBody>
      </p:sp>
      <p:sp>
        <p:nvSpPr>
          <p:cNvPr name="TextBox 8" id="8"/>
          <p:cNvSpPr txBox="true"/>
          <p:nvPr/>
        </p:nvSpPr>
        <p:spPr>
          <a:xfrm rot="0">
            <a:off x="943291" y="2214832"/>
            <a:ext cx="11133154" cy="7339966"/>
          </a:xfrm>
          <a:prstGeom prst="rect">
            <a:avLst/>
          </a:prstGeom>
        </p:spPr>
        <p:txBody>
          <a:bodyPr anchor="t" rtlCol="false" tIns="0" lIns="0" bIns="0" rIns="0">
            <a:spAutoFit/>
          </a:bodyPr>
          <a:lstStyle/>
          <a:p>
            <a:pPr algn="l" marL="388618" indent="-194309" lvl="1">
              <a:lnSpc>
                <a:spcPts val="3239"/>
              </a:lnSpc>
              <a:spcBef>
                <a:spcPct val="0"/>
              </a:spcBef>
              <a:buFont typeface="Arial"/>
              <a:buChar char="•"/>
            </a:pPr>
            <a:r>
              <a:rPr lang="en-US" sz="1799" spc="143">
                <a:solidFill>
                  <a:srgbClr val="FFFFFF"/>
                </a:solidFill>
                <a:latin typeface="Montserrat"/>
                <a:ea typeface="Montserrat"/>
                <a:cs typeface="Montserrat"/>
                <a:sym typeface="Montserrat"/>
              </a:rPr>
              <a:t>I</a:t>
            </a:r>
            <a:r>
              <a:rPr lang="en-US" sz="1799" spc="143" u="none">
                <a:solidFill>
                  <a:srgbClr val="FFFFFF"/>
                </a:solidFill>
                <a:latin typeface="Montserrat"/>
                <a:ea typeface="Montserrat"/>
                <a:cs typeface="Montserrat"/>
                <a:sym typeface="Montserrat"/>
              </a:rPr>
              <a:t>n-store: customers place orders through a floor assistant’s iPad, and pick up their purchases when their name is called.</a:t>
            </a:r>
          </a:p>
          <a:p>
            <a:pPr algn="l">
              <a:lnSpc>
                <a:spcPts val="3239"/>
              </a:lnSpc>
              <a:spcBef>
                <a:spcPct val="0"/>
              </a:spcBef>
            </a:pPr>
          </a:p>
          <a:p>
            <a:pPr algn="l" marL="388618" indent="-194309" lvl="1">
              <a:lnSpc>
                <a:spcPts val="3239"/>
              </a:lnSpc>
              <a:spcBef>
                <a:spcPct val="0"/>
              </a:spcBef>
              <a:buFont typeface="Arial"/>
              <a:buChar char="•"/>
            </a:pPr>
            <a:r>
              <a:rPr lang="en-US" sz="1799" spc="143" u="none">
                <a:solidFill>
                  <a:srgbClr val="FFFFFF"/>
                </a:solidFill>
                <a:latin typeface="Montserrat"/>
                <a:ea typeface="Montserrat"/>
                <a:cs typeface="Montserrat"/>
                <a:sym typeface="Montserrat"/>
              </a:rPr>
              <a:t>In 2023,  Glossier </a:t>
            </a:r>
            <a:r>
              <a:rPr lang="en-US" b="true" sz="1799" spc="143" u="none">
                <a:solidFill>
                  <a:srgbClr val="FFFFFF"/>
                </a:solidFill>
                <a:latin typeface="Montserrat Bold"/>
                <a:ea typeface="Montserrat Bold"/>
                <a:cs typeface="Montserrat Bold"/>
                <a:sym typeface="Montserrat Bold"/>
              </a:rPr>
              <a:t>You</a:t>
            </a:r>
            <a:r>
              <a:rPr lang="en-US" sz="1799" spc="143" u="none">
                <a:solidFill>
                  <a:srgbClr val="FFFFFF"/>
                </a:solidFill>
                <a:latin typeface="Montserrat"/>
                <a:ea typeface="Montserrat"/>
                <a:cs typeface="Montserrat"/>
                <a:sym typeface="Montserrat"/>
              </a:rPr>
              <a:t> fragrance pop-up in London took sensory engagement to the next level. </a:t>
            </a:r>
          </a:p>
          <a:p>
            <a:pPr algn="l" marL="388618" indent="-194309" lvl="1">
              <a:lnSpc>
                <a:spcPts val="3239"/>
              </a:lnSpc>
              <a:spcBef>
                <a:spcPct val="0"/>
              </a:spcBef>
              <a:buFont typeface="Arial"/>
              <a:buChar char="•"/>
            </a:pPr>
            <a:r>
              <a:rPr lang="en-US" sz="1799" spc="143" u="none">
                <a:solidFill>
                  <a:srgbClr val="FFFFFF"/>
                </a:solidFill>
                <a:latin typeface="Montserrat"/>
                <a:ea typeface="Montserrat"/>
                <a:cs typeface="Montserrat"/>
                <a:sym typeface="Montserrat"/>
              </a:rPr>
              <a:t>Only hosting 6 people at once, this personalised journey makes sure the products are fully explored.</a:t>
            </a:r>
          </a:p>
          <a:p>
            <a:pPr algn="l">
              <a:lnSpc>
                <a:spcPts val="3239"/>
              </a:lnSpc>
              <a:spcBef>
                <a:spcPct val="0"/>
              </a:spcBef>
            </a:pPr>
          </a:p>
          <a:p>
            <a:pPr algn="l" marL="388618" indent="-194309" lvl="1">
              <a:lnSpc>
                <a:spcPts val="3239"/>
              </a:lnSpc>
              <a:spcBef>
                <a:spcPct val="0"/>
              </a:spcBef>
              <a:buFont typeface="Arial"/>
              <a:buChar char="•"/>
            </a:pPr>
            <a:r>
              <a:rPr lang="en-US" b="true" sz="1799" spc="143" u="none">
                <a:solidFill>
                  <a:srgbClr val="FFFFFF"/>
                </a:solidFill>
                <a:latin typeface="Montserrat Bold"/>
                <a:ea typeface="Montserrat Bold"/>
                <a:cs typeface="Montserrat Bold"/>
                <a:sym typeface="Montserrat Bold"/>
              </a:rPr>
              <a:t>1st</a:t>
            </a:r>
            <a:r>
              <a:rPr lang="en-US" sz="1799" spc="143" u="none">
                <a:solidFill>
                  <a:srgbClr val="FFFFFF"/>
                </a:solidFill>
                <a:latin typeface="Montserrat"/>
                <a:ea typeface="Montserrat"/>
                <a:cs typeface="Montserrat"/>
                <a:sym typeface="Montserrat"/>
              </a:rPr>
              <a:t> room: ASMR-inspired film showcasing the fragrance’s formats</a:t>
            </a:r>
          </a:p>
          <a:p>
            <a:pPr algn="l" marL="388618" indent="-194309" lvl="1">
              <a:lnSpc>
                <a:spcPts val="3239"/>
              </a:lnSpc>
              <a:spcBef>
                <a:spcPct val="0"/>
              </a:spcBef>
              <a:buFont typeface="Arial"/>
              <a:buChar char="•"/>
            </a:pPr>
            <a:r>
              <a:rPr lang="en-US" b="true" sz="1799" spc="143" u="none">
                <a:solidFill>
                  <a:srgbClr val="FFFFFF"/>
                </a:solidFill>
                <a:latin typeface="Montserrat Bold"/>
                <a:ea typeface="Montserrat Bold"/>
                <a:cs typeface="Montserrat Bold"/>
                <a:sym typeface="Montserrat Bold"/>
              </a:rPr>
              <a:t>2nd</a:t>
            </a:r>
            <a:r>
              <a:rPr lang="en-US" sz="1799" spc="143" u="none">
                <a:solidFill>
                  <a:srgbClr val="FFFFFF"/>
                </a:solidFill>
                <a:latin typeface="Montserrat"/>
                <a:ea typeface="Montserrat"/>
                <a:cs typeface="Montserrat"/>
                <a:sym typeface="Montserrat"/>
              </a:rPr>
              <a:t> room:</a:t>
            </a:r>
            <a:r>
              <a:rPr lang="en-US" sz="1799" spc="143" u="none">
                <a:solidFill>
                  <a:srgbClr val="FFFFFF"/>
                </a:solidFill>
                <a:latin typeface="Montserrat"/>
                <a:ea typeface="Montserrat"/>
                <a:cs typeface="Montserrat"/>
                <a:sym typeface="Montserrat"/>
              </a:rPr>
              <a:t> offered an interactive experience with red-gloved hands emerging from curtains (each with a unique personality) engaging visitors before handing them a red rose (Coates, 2023)</a:t>
            </a:r>
          </a:p>
          <a:p>
            <a:pPr algn="l">
              <a:lnSpc>
                <a:spcPts val="3239"/>
              </a:lnSpc>
              <a:spcBef>
                <a:spcPct val="0"/>
              </a:spcBef>
            </a:pPr>
          </a:p>
          <a:p>
            <a:pPr algn="l" marL="388618" indent="-194309" lvl="1">
              <a:lnSpc>
                <a:spcPts val="3239"/>
              </a:lnSpc>
              <a:spcBef>
                <a:spcPct val="0"/>
              </a:spcBef>
              <a:buFont typeface="Arial"/>
              <a:buChar char="•"/>
            </a:pPr>
            <a:r>
              <a:rPr lang="en-US" sz="1799" spc="143" u="none">
                <a:solidFill>
                  <a:srgbClr val="FFFFFF"/>
                </a:solidFill>
                <a:latin typeface="Montserrat"/>
                <a:ea typeface="Montserrat"/>
                <a:cs typeface="Montserrat"/>
                <a:sym typeface="Montserrat"/>
              </a:rPr>
              <a:t>By bridging the gap between digital and physical spaces and curating personalised, in-store moments, brands can captivate and retain Gen-Z consumers in an ever-evolving beauty landscape. (McKinsey, 2023)</a:t>
            </a:r>
          </a:p>
          <a:p>
            <a:pPr algn="l">
              <a:lnSpc>
                <a:spcPts val="3239"/>
              </a:lnSpc>
              <a:spcBef>
                <a:spcPct val="0"/>
              </a:spcBef>
            </a:pPr>
          </a:p>
          <a:p>
            <a:pPr algn="l" marL="0" indent="0" lvl="0">
              <a:lnSpc>
                <a:spcPts val="3239"/>
              </a:lnSpc>
              <a:spcBef>
                <a:spcPct val="0"/>
              </a:spcBef>
            </a:pPr>
          </a:p>
        </p:txBody>
      </p:sp>
      <p:sp>
        <p:nvSpPr>
          <p:cNvPr name="Freeform 9" id="9"/>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5"/>
            <a:stretch>
              <a:fillRect l="-26566" t="-25390" r="-28552" b="-31760"/>
            </a:stretch>
          </a:blipFill>
        </p:spPr>
      </p:sp>
      <p:sp>
        <p:nvSpPr>
          <p:cNvPr name="Freeform 10" id="10"/>
          <p:cNvSpPr/>
          <p:nvPr/>
        </p:nvSpPr>
        <p:spPr>
          <a:xfrm flipH="false" flipV="false" rot="0">
            <a:off x="12366541" y="7389760"/>
            <a:ext cx="5647554" cy="2576697"/>
          </a:xfrm>
          <a:custGeom>
            <a:avLst/>
            <a:gdLst/>
            <a:ahLst/>
            <a:cxnLst/>
            <a:rect r="r" b="b" t="t" l="l"/>
            <a:pathLst>
              <a:path h="2576697" w="5647554">
                <a:moveTo>
                  <a:pt x="0" y="0"/>
                </a:moveTo>
                <a:lnTo>
                  <a:pt x="5647554" y="0"/>
                </a:lnTo>
                <a:lnTo>
                  <a:pt x="5647554" y="2576697"/>
                </a:lnTo>
                <a:lnTo>
                  <a:pt x="0" y="2576697"/>
                </a:lnTo>
                <a:lnTo>
                  <a:pt x="0" y="0"/>
                </a:lnTo>
                <a:close/>
              </a:path>
            </a:pathLst>
          </a:custGeom>
          <a:blipFill>
            <a:blip r:embed="rId6"/>
            <a:stretch>
              <a:fillRect l="0" t="0" r="0" b="0"/>
            </a:stretch>
          </a:blipFill>
        </p:spPr>
      </p:sp>
      <p:sp>
        <p:nvSpPr>
          <p:cNvPr name="Freeform 11" id="11"/>
          <p:cNvSpPr/>
          <p:nvPr/>
        </p:nvSpPr>
        <p:spPr>
          <a:xfrm flipH="false" flipV="false" rot="0">
            <a:off x="13321212" y="2319607"/>
            <a:ext cx="4228184" cy="4228184"/>
          </a:xfrm>
          <a:custGeom>
            <a:avLst/>
            <a:gdLst/>
            <a:ahLst/>
            <a:cxnLst/>
            <a:rect r="r" b="b" t="t" l="l"/>
            <a:pathLst>
              <a:path h="4228184" w="4228184">
                <a:moveTo>
                  <a:pt x="0" y="0"/>
                </a:moveTo>
                <a:lnTo>
                  <a:pt x="4228184" y="0"/>
                </a:lnTo>
                <a:lnTo>
                  <a:pt x="4228184" y="4228184"/>
                </a:lnTo>
                <a:lnTo>
                  <a:pt x="0" y="4228184"/>
                </a:lnTo>
                <a:lnTo>
                  <a:pt x="0" y="0"/>
                </a:lnTo>
                <a:close/>
              </a:path>
            </a:pathLst>
          </a:custGeom>
          <a:blipFill>
            <a:blip r:embed="rId7"/>
            <a:stretch>
              <a:fillRect l="0" t="0" r="0" b="0"/>
            </a:stretch>
          </a:blipFill>
        </p:spPr>
      </p:sp>
      <p:sp>
        <p:nvSpPr>
          <p:cNvPr name="TextBox 12" id="12"/>
          <p:cNvSpPr txBox="true"/>
          <p:nvPr/>
        </p:nvSpPr>
        <p:spPr>
          <a:xfrm rot="0">
            <a:off x="14350500" y="9710235"/>
            <a:ext cx="1833711" cy="398144"/>
          </a:xfrm>
          <a:prstGeom prst="rect">
            <a:avLst/>
          </a:prstGeom>
        </p:spPr>
        <p:txBody>
          <a:bodyPr anchor="t" rtlCol="false" tIns="0" lIns="0" bIns="0" rIns="0">
            <a:spAutoFit/>
          </a:bodyPr>
          <a:lstStyle/>
          <a:p>
            <a:pPr algn="ctr">
              <a:lnSpc>
                <a:spcPts val="3420"/>
              </a:lnSpc>
              <a:spcBef>
                <a:spcPct val="0"/>
              </a:spcBef>
            </a:pPr>
            <a:r>
              <a:rPr lang="en-US" sz="1900" spc="152">
                <a:solidFill>
                  <a:srgbClr val="FFFFFF"/>
                </a:solidFill>
                <a:latin typeface="Montserrat"/>
                <a:ea typeface="Montserrat"/>
                <a:cs typeface="Montserrat"/>
                <a:sym typeface="Montserrat"/>
              </a:rPr>
              <a:t>(Glossy, 2021)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AutoShape 3" id="3"/>
          <p:cNvSpPr/>
          <p:nvPr/>
        </p:nvSpPr>
        <p:spPr>
          <a:xfrm>
            <a:off x="2463394" y="6105089"/>
            <a:ext cx="14059590" cy="0"/>
          </a:xfrm>
          <a:prstGeom prst="line">
            <a:avLst/>
          </a:prstGeom>
          <a:ln cap="flat" w="38100">
            <a:solidFill>
              <a:srgbClr val="FFFFFF"/>
            </a:solidFill>
            <a:prstDash val="solid"/>
            <a:headEnd type="none" len="sm" w="sm"/>
            <a:tailEnd type="none" len="sm" w="sm"/>
          </a:ln>
        </p:spPr>
      </p:sp>
      <p:sp>
        <p:nvSpPr>
          <p:cNvPr name="TextBox 4" id="4"/>
          <p:cNvSpPr txBox="true"/>
          <p:nvPr/>
        </p:nvSpPr>
        <p:spPr>
          <a:xfrm rot="0">
            <a:off x="2480658" y="250648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Strengths</a:t>
            </a:r>
          </a:p>
        </p:txBody>
      </p:sp>
      <p:sp>
        <p:nvSpPr>
          <p:cNvPr name="AutoShape 5" id="5"/>
          <p:cNvSpPr/>
          <p:nvPr/>
        </p:nvSpPr>
        <p:spPr>
          <a:xfrm flipV="true">
            <a:off x="9493189" y="2639835"/>
            <a:ext cx="0" cy="7182195"/>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9869979" y="250648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Weaknesses</a:t>
            </a:r>
          </a:p>
        </p:txBody>
      </p:sp>
      <p:sp>
        <p:nvSpPr>
          <p:cNvPr name="TextBox 7" id="7"/>
          <p:cNvSpPr txBox="true"/>
          <p:nvPr/>
        </p:nvSpPr>
        <p:spPr>
          <a:xfrm rot="0">
            <a:off x="2480658" y="637178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Opportunities</a:t>
            </a:r>
          </a:p>
        </p:txBody>
      </p:sp>
      <p:sp>
        <p:nvSpPr>
          <p:cNvPr name="TextBox 8" id="8"/>
          <p:cNvSpPr txBox="true"/>
          <p:nvPr/>
        </p:nvSpPr>
        <p:spPr>
          <a:xfrm rot="0">
            <a:off x="9869979" y="637178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Threats</a:t>
            </a:r>
          </a:p>
        </p:txBody>
      </p:sp>
      <p:sp>
        <p:nvSpPr>
          <p:cNvPr name="TextBox 9" id="9"/>
          <p:cNvSpPr txBox="true"/>
          <p:nvPr/>
        </p:nvSpPr>
        <p:spPr>
          <a:xfrm rot="0">
            <a:off x="2480658" y="3372403"/>
            <a:ext cx="5430963" cy="141160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Reaching ‘bricks’ consumer </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 Omnichannel retail experience</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Personalised service</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Gen Z - half/half</a:t>
            </a:r>
          </a:p>
        </p:txBody>
      </p:sp>
      <p:sp>
        <p:nvSpPr>
          <p:cNvPr name="TextBox 10" id="10"/>
          <p:cNvSpPr txBox="true"/>
          <p:nvPr/>
        </p:nvSpPr>
        <p:spPr>
          <a:xfrm rot="0">
            <a:off x="9869979" y="3188534"/>
            <a:ext cx="7175194" cy="1049655"/>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Dependence on staff - slow down process/rush hour</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High Costs of Experiential Retail</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Dependance on technology</a:t>
            </a:r>
          </a:p>
        </p:txBody>
      </p:sp>
      <p:sp>
        <p:nvSpPr>
          <p:cNvPr name="Freeform 11" id="11"/>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3"/>
            <a:stretch>
              <a:fillRect l="-26566" t="-25390" r="-28552" b="-31760"/>
            </a:stretch>
          </a:blipFill>
        </p:spPr>
      </p:sp>
      <p:sp>
        <p:nvSpPr>
          <p:cNvPr name="TextBox 12" id="12"/>
          <p:cNvSpPr txBox="true"/>
          <p:nvPr/>
        </p:nvSpPr>
        <p:spPr>
          <a:xfrm rot="0">
            <a:off x="1028700" y="1009650"/>
            <a:ext cx="15070217" cy="769620"/>
          </a:xfrm>
          <a:prstGeom prst="rect">
            <a:avLst/>
          </a:prstGeom>
        </p:spPr>
        <p:txBody>
          <a:bodyPr anchor="t" rtlCol="false" tIns="0" lIns="0" bIns="0" rIns="0">
            <a:spAutoFit/>
          </a:bodyPr>
          <a:lstStyle/>
          <a:p>
            <a:pPr algn="l">
              <a:lnSpc>
                <a:spcPts val="3120"/>
              </a:lnSpc>
            </a:pPr>
            <a:r>
              <a:rPr lang="en-US" sz="2400" b="true">
                <a:solidFill>
                  <a:srgbClr val="FFFFFF"/>
                </a:solidFill>
                <a:latin typeface="Montserrat Bold"/>
                <a:ea typeface="Montserrat Bold"/>
                <a:cs typeface="Montserrat Bold"/>
                <a:sym typeface="Montserrat Bold"/>
              </a:rPr>
              <a:t>Blending Online &amp; In-Store</a:t>
            </a:r>
          </a:p>
          <a:p>
            <a:pPr algn="l" marL="0" indent="0" lvl="0">
              <a:lnSpc>
                <a:spcPts val="3120"/>
              </a:lnSpc>
              <a:spcBef>
                <a:spcPct val="0"/>
              </a:spcBef>
            </a:pPr>
          </a:p>
        </p:txBody>
      </p:sp>
      <p:sp>
        <p:nvSpPr>
          <p:cNvPr name="TextBox 13" id="13"/>
          <p:cNvSpPr txBox="true"/>
          <p:nvPr/>
        </p:nvSpPr>
        <p:spPr>
          <a:xfrm rot="0">
            <a:off x="9977043" y="7160481"/>
            <a:ext cx="7175194" cy="1049655"/>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Scalability - hard to maintain the same level across multiple locations</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Technological Issues &amp; Data Privacy Concerns</a:t>
            </a:r>
          </a:p>
        </p:txBody>
      </p:sp>
      <p:sp>
        <p:nvSpPr>
          <p:cNvPr name="TextBox 14" id="14"/>
          <p:cNvSpPr txBox="true"/>
          <p:nvPr/>
        </p:nvSpPr>
        <p:spPr>
          <a:xfrm rot="0">
            <a:off x="2463394" y="7341456"/>
            <a:ext cx="7175194" cy="687705"/>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Self-service checkout and go to pick up</a:t>
            </a:r>
          </a:p>
          <a:p>
            <a:pPr algn="l" marL="345439" indent="-172720" lvl="1">
              <a:lnSpc>
                <a:spcPts val="2879"/>
              </a:lnSpc>
              <a:spcBef>
                <a:spcPct val="0"/>
              </a:spcBef>
              <a:buFont typeface="Arial"/>
              <a:buChar char="•"/>
            </a:pPr>
            <a:r>
              <a:rPr lang="en-US" sz="1599" spc="127">
                <a:solidFill>
                  <a:srgbClr val="FFFFFF"/>
                </a:solidFill>
                <a:latin typeface="Montserrat"/>
                <a:ea typeface="Montserrat"/>
                <a:cs typeface="Montserrat"/>
                <a:sym typeface="Montserrat"/>
              </a:rPr>
              <a:t>Loyalty &amp; Membership programs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3196906"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73547"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314453"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442312" y="2777777"/>
            <a:ext cx="9403376" cy="4731445"/>
          </a:xfrm>
          <a:custGeom>
            <a:avLst/>
            <a:gdLst/>
            <a:ahLst/>
            <a:cxnLst/>
            <a:rect r="r" b="b" t="t" l="l"/>
            <a:pathLst>
              <a:path h="4731445" w="9403376">
                <a:moveTo>
                  <a:pt x="0" y="0"/>
                </a:moveTo>
                <a:lnTo>
                  <a:pt x="9403376" y="0"/>
                </a:lnTo>
                <a:lnTo>
                  <a:pt x="9403376" y="4731446"/>
                </a:lnTo>
                <a:lnTo>
                  <a:pt x="0" y="4731446"/>
                </a:lnTo>
                <a:lnTo>
                  <a:pt x="0" y="0"/>
                </a:lnTo>
                <a:close/>
              </a:path>
            </a:pathLst>
          </a:custGeom>
          <a:blipFill>
            <a:blip r:embed="rId7"/>
            <a:stretch>
              <a:fillRect l="0" t="0" r="0" b="0"/>
            </a:stretch>
          </a:blipFill>
        </p:spPr>
      </p:sp>
      <p:sp>
        <p:nvSpPr>
          <p:cNvPr name="TextBox 9" id="9"/>
          <p:cNvSpPr txBox="true"/>
          <p:nvPr/>
        </p:nvSpPr>
        <p:spPr>
          <a:xfrm rot="0">
            <a:off x="2178896" y="6651002"/>
            <a:ext cx="2263416" cy="1272287"/>
          </a:xfrm>
          <a:prstGeom prst="rect">
            <a:avLst/>
          </a:prstGeom>
        </p:spPr>
        <p:txBody>
          <a:bodyPr anchor="t" rtlCol="false" tIns="0" lIns="0" bIns="0" rIns="0">
            <a:spAutoFit/>
          </a:bodyPr>
          <a:lstStyle/>
          <a:p>
            <a:pPr algn="ctr">
              <a:lnSpc>
                <a:spcPts val="9590"/>
              </a:lnSpc>
            </a:pPr>
            <a:r>
              <a:rPr lang="en-US" sz="9590">
                <a:solidFill>
                  <a:srgbClr val="FFFFFF">
                    <a:alpha val="14902"/>
                  </a:srgbClr>
                </a:solidFill>
                <a:latin typeface="TAN Buster"/>
                <a:ea typeface="TAN Buster"/>
                <a:cs typeface="TAN Buster"/>
                <a:sym typeface="TAN Buster"/>
              </a:rPr>
              <a:t>05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true" flipV="false" rot="0">
            <a:off x="16809089" y="-699195"/>
            <a:ext cx="2513328" cy="2758111"/>
          </a:xfrm>
          <a:custGeom>
            <a:avLst/>
            <a:gdLst/>
            <a:ahLst/>
            <a:cxnLst/>
            <a:rect r="r" b="b" t="t" l="l"/>
            <a:pathLst>
              <a:path h="2758111" w="2513328">
                <a:moveTo>
                  <a:pt x="2513328" y="0"/>
                </a:moveTo>
                <a:lnTo>
                  <a:pt x="0" y="0"/>
                </a:lnTo>
                <a:lnTo>
                  <a:pt x="0" y="2758110"/>
                </a:lnTo>
                <a:lnTo>
                  <a:pt x="2513328" y="2758110"/>
                </a:lnTo>
                <a:lnTo>
                  <a:pt x="251332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8464" y="8305036"/>
            <a:ext cx="2392461" cy="2625472"/>
          </a:xfrm>
          <a:custGeom>
            <a:avLst/>
            <a:gdLst/>
            <a:ahLst/>
            <a:cxnLst/>
            <a:rect r="r" b="b" t="t" l="l"/>
            <a:pathLst>
              <a:path h="2625472" w="2392461">
                <a:moveTo>
                  <a:pt x="0" y="0"/>
                </a:moveTo>
                <a:lnTo>
                  <a:pt x="2392462" y="0"/>
                </a:lnTo>
                <a:lnTo>
                  <a:pt x="2392462" y="2625472"/>
                </a:lnTo>
                <a:lnTo>
                  <a:pt x="0" y="26254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086350" y="1272995"/>
            <a:ext cx="8115300" cy="980817"/>
          </a:xfrm>
          <a:prstGeom prst="rect">
            <a:avLst/>
          </a:prstGeom>
        </p:spPr>
        <p:txBody>
          <a:bodyPr anchor="t" rtlCol="false" tIns="0" lIns="0" bIns="0" rIns="0">
            <a:spAutoFit/>
          </a:bodyPr>
          <a:lstStyle/>
          <a:p>
            <a:pPr algn="ctr" marL="0" indent="0" lvl="0">
              <a:lnSpc>
                <a:spcPts val="7826"/>
              </a:lnSpc>
              <a:spcBef>
                <a:spcPct val="0"/>
              </a:spcBef>
            </a:pPr>
            <a:r>
              <a:rPr lang="en-US" sz="6020">
                <a:solidFill>
                  <a:srgbClr val="FFFFFF"/>
                </a:solidFill>
                <a:latin typeface="TAN Buster"/>
                <a:ea typeface="TAN Buster"/>
                <a:cs typeface="TAN Buster"/>
                <a:sym typeface="TAN Buster"/>
              </a:rPr>
              <a:t>CONTENTS</a:t>
            </a:r>
          </a:p>
        </p:txBody>
      </p:sp>
      <p:sp>
        <p:nvSpPr>
          <p:cNvPr name="TextBox 6" id="6"/>
          <p:cNvSpPr txBox="true"/>
          <p:nvPr/>
        </p:nvSpPr>
        <p:spPr>
          <a:xfrm rot="0">
            <a:off x="3317730" y="3245420"/>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01</a:t>
            </a:r>
          </a:p>
        </p:txBody>
      </p:sp>
      <p:sp>
        <p:nvSpPr>
          <p:cNvPr name="TextBox 7" id="7"/>
          <p:cNvSpPr txBox="true"/>
          <p:nvPr/>
        </p:nvSpPr>
        <p:spPr>
          <a:xfrm rot="0">
            <a:off x="3317730" y="7759354"/>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06</a:t>
            </a:r>
          </a:p>
        </p:txBody>
      </p:sp>
      <p:sp>
        <p:nvSpPr>
          <p:cNvPr name="TextBox 8" id="8"/>
          <p:cNvSpPr txBox="true"/>
          <p:nvPr/>
        </p:nvSpPr>
        <p:spPr>
          <a:xfrm rot="0">
            <a:off x="7463239" y="3245420"/>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02</a:t>
            </a:r>
          </a:p>
        </p:txBody>
      </p:sp>
      <p:sp>
        <p:nvSpPr>
          <p:cNvPr name="Freeform 9" id="9"/>
          <p:cNvSpPr/>
          <p:nvPr/>
        </p:nvSpPr>
        <p:spPr>
          <a:xfrm flipH="false" flipV="false" rot="-5400000">
            <a:off x="8952142" y="139177"/>
            <a:ext cx="383716" cy="1395330"/>
          </a:xfrm>
          <a:custGeom>
            <a:avLst/>
            <a:gdLst/>
            <a:ahLst/>
            <a:cxnLst/>
            <a:rect r="r" b="b" t="t" l="l"/>
            <a:pathLst>
              <a:path h="1395330" w="383716">
                <a:moveTo>
                  <a:pt x="0" y="0"/>
                </a:moveTo>
                <a:lnTo>
                  <a:pt x="383716" y="0"/>
                </a:lnTo>
                <a:lnTo>
                  <a:pt x="383716" y="1395330"/>
                </a:lnTo>
                <a:lnTo>
                  <a:pt x="0" y="13953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7463239" y="7759354"/>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07</a:t>
            </a:r>
          </a:p>
        </p:txBody>
      </p:sp>
      <p:sp>
        <p:nvSpPr>
          <p:cNvPr name="TextBox 11" id="11"/>
          <p:cNvSpPr txBox="true"/>
          <p:nvPr/>
        </p:nvSpPr>
        <p:spPr>
          <a:xfrm rot="0">
            <a:off x="11608748" y="3245420"/>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03</a:t>
            </a:r>
          </a:p>
        </p:txBody>
      </p:sp>
      <p:sp>
        <p:nvSpPr>
          <p:cNvPr name="TextBox 12" id="12"/>
          <p:cNvSpPr txBox="true"/>
          <p:nvPr/>
        </p:nvSpPr>
        <p:spPr>
          <a:xfrm rot="0">
            <a:off x="11608748" y="7759354"/>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08</a:t>
            </a:r>
          </a:p>
        </p:txBody>
      </p:sp>
      <p:sp>
        <p:nvSpPr>
          <p:cNvPr name="TextBox 13" id="13"/>
          <p:cNvSpPr txBox="true"/>
          <p:nvPr/>
        </p:nvSpPr>
        <p:spPr>
          <a:xfrm rot="0">
            <a:off x="3020986" y="4148071"/>
            <a:ext cx="3955009"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Big Data &amp; Digital Strategy</a:t>
            </a:r>
          </a:p>
        </p:txBody>
      </p:sp>
      <p:sp>
        <p:nvSpPr>
          <p:cNvPr name="TextBox 14" id="14"/>
          <p:cNvSpPr txBox="true"/>
          <p:nvPr/>
        </p:nvSpPr>
        <p:spPr>
          <a:xfrm rot="0">
            <a:off x="9246641" y="6583111"/>
            <a:ext cx="3955009"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Fenty Beauty</a:t>
            </a:r>
          </a:p>
        </p:txBody>
      </p:sp>
      <p:sp>
        <p:nvSpPr>
          <p:cNvPr name="TextBox 15" id="15"/>
          <p:cNvSpPr txBox="true"/>
          <p:nvPr/>
        </p:nvSpPr>
        <p:spPr>
          <a:xfrm rot="0">
            <a:off x="2889105" y="8610952"/>
            <a:ext cx="3955009"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L’Oreal</a:t>
            </a:r>
          </a:p>
        </p:txBody>
      </p:sp>
      <p:sp>
        <p:nvSpPr>
          <p:cNvPr name="TextBox 16" id="16"/>
          <p:cNvSpPr txBox="true"/>
          <p:nvPr/>
        </p:nvSpPr>
        <p:spPr>
          <a:xfrm rot="0">
            <a:off x="11312005" y="4148071"/>
            <a:ext cx="3955009"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Charlotte Tilbury</a:t>
            </a:r>
          </a:p>
        </p:txBody>
      </p:sp>
      <p:sp>
        <p:nvSpPr>
          <p:cNvPr name="TextBox 17" id="17"/>
          <p:cNvSpPr txBox="true"/>
          <p:nvPr/>
        </p:nvSpPr>
        <p:spPr>
          <a:xfrm rot="0">
            <a:off x="7383631" y="8610952"/>
            <a:ext cx="3685601"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Commercial Success</a:t>
            </a:r>
          </a:p>
        </p:txBody>
      </p:sp>
      <p:sp>
        <p:nvSpPr>
          <p:cNvPr name="TextBox 18" id="18"/>
          <p:cNvSpPr txBox="true"/>
          <p:nvPr/>
        </p:nvSpPr>
        <p:spPr>
          <a:xfrm rot="0">
            <a:off x="5390484" y="5680459"/>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04</a:t>
            </a:r>
          </a:p>
        </p:txBody>
      </p:sp>
      <p:sp>
        <p:nvSpPr>
          <p:cNvPr name="TextBox 19" id="19"/>
          <p:cNvSpPr txBox="true"/>
          <p:nvPr/>
        </p:nvSpPr>
        <p:spPr>
          <a:xfrm rot="0">
            <a:off x="9989797" y="5680459"/>
            <a:ext cx="2263416" cy="1272287"/>
          </a:xfrm>
          <a:prstGeom prst="rect">
            <a:avLst/>
          </a:prstGeom>
        </p:spPr>
        <p:txBody>
          <a:bodyPr anchor="t" rtlCol="false" tIns="0" lIns="0" bIns="0" rIns="0">
            <a:spAutoFit/>
          </a:bodyPr>
          <a:lstStyle/>
          <a:p>
            <a:pPr algn="ctr">
              <a:lnSpc>
                <a:spcPts val="9590"/>
              </a:lnSpc>
            </a:pPr>
            <a:r>
              <a:rPr lang="en-US" sz="9590">
                <a:solidFill>
                  <a:srgbClr val="FFFFFF">
                    <a:alpha val="14902"/>
                  </a:srgbClr>
                </a:solidFill>
                <a:latin typeface="TAN Buster"/>
                <a:ea typeface="TAN Buster"/>
                <a:cs typeface="TAN Buster"/>
                <a:sym typeface="TAN Buster"/>
              </a:rPr>
              <a:t>05</a:t>
            </a:r>
          </a:p>
        </p:txBody>
      </p:sp>
      <p:sp>
        <p:nvSpPr>
          <p:cNvPr name="TextBox 20" id="20"/>
          <p:cNvSpPr txBox="true"/>
          <p:nvPr/>
        </p:nvSpPr>
        <p:spPr>
          <a:xfrm rot="0">
            <a:off x="7166495" y="4180366"/>
            <a:ext cx="3955009" cy="60971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Consumer Behaviour &amp;  Experience </a:t>
            </a:r>
          </a:p>
        </p:txBody>
      </p:sp>
      <p:sp>
        <p:nvSpPr>
          <p:cNvPr name="TextBox 21" id="21"/>
          <p:cNvSpPr txBox="true"/>
          <p:nvPr/>
        </p:nvSpPr>
        <p:spPr>
          <a:xfrm rot="0">
            <a:off x="5188991" y="6548278"/>
            <a:ext cx="3955009"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Glossier</a:t>
            </a:r>
          </a:p>
        </p:txBody>
      </p:sp>
      <p:sp>
        <p:nvSpPr>
          <p:cNvPr name="TextBox 22" id="22"/>
          <p:cNvSpPr txBox="true"/>
          <p:nvPr/>
        </p:nvSpPr>
        <p:spPr>
          <a:xfrm rot="0">
            <a:off x="11446709" y="8610952"/>
            <a:ext cx="3685601" cy="323967"/>
          </a:xfrm>
          <a:prstGeom prst="rect">
            <a:avLst/>
          </a:prstGeom>
        </p:spPr>
        <p:txBody>
          <a:bodyPr anchor="t" rtlCol="false" tIns="0" lIns="0" bIns="0" rIns="0">
            <a:spAutoFit/>
          </a:bodyPr>
          <a:lstStyle/>
          <a:p>
            <a:pPr algn="ctr">
              <a:lnSpc>
                <a:spcPts val="2254"/>
              </a:lnSpc>
              <a:spcBef>
                <a:spcPct val="0"/>
              </a:spcBef>
            </a:pPr>
            <a:r>
              <a:rPr lang="en-US" sz="2254">
                <a:solidFill>
                  <a:srgbClr val="FFFFFF"/>
                </a:solidFill>
                <a:latin typeface="Poppins"/>
                <a:ea typeface="Poppins"/>
                <a:cs typeface="Poppins"/>
                <a:sym typeface="Poppins"/>
              </a:rPr>
              <a:t>Investment Strategy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13679822" y="223082"/>
            <a:ext cx="4377807" cy="1109045"/>
          </a:xfrm>
          <a:custGeom>
            <a:avLst/>
            <a:gdLst/>
            <a:ahLst/>
            <a:cxnLst/>
            <a:rect r="r" b="b" t="t" l="l"/>
            <a:pathLst>
              <a:path h="1109045" w="4377807">
                <a:moveTo>
                  <a:pt x="0" y="0"/>
                </a:moveTo>
                <a:lnTo>
                  <a:pt x="4377807" y="0"/>
                </a:lnTo>
                <a:lnTo>
                  <a:pt x="4377807" y="1109045"/>
                </a:lnTo>
                <a:lnTo>
                  <a:pt x="0" y="11090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8242" y="3250477"/>
            <a:ext cx="9932121" cy="6819964"/>
          </a:xfrm>
          <a:prstGeom prst="rect">
            <a:avLst/>
          </a:prstGeom>
        </p:spPr>
        <p:txBody>
          <a:bodyPr anchor="t" rtlCol="false" tIns="0" lIns="0" bIns="0" rIns="0">
            <a:spAutoFit/>
          </a:bodyPr>
          <a:lstStyle/>
          <a:p>
            <a:pPr algn="l" marL="410208" indent="-205104" lvl="1">
              <a:lnSpc>
                <a:spcPts val="3248"/>
              </a:lnSpc>
              <a:buFont typeface="Arial"/>
              <a:buChar char="•"/>
            </a:pPr>
            <a:r>
              <a:rPr lang="en-US" sz="1899" spc="151">
                <a:solidFill>
                  <a:srgbClr val="FFFFFF"/>
                </a:solidFill>
                <a:latin typeface="Montserrat"/>
                <a:ea typeface="Montserrat"/>
                <a:cs typeface="Montserrat"/>
                <a:sym typeface="Montserrat"/>
              </a:rPr>
              <a:t>In 2017, Fenty launched a groundbreaking foundation line with 40 shades, sparking the </a:t>
            </a:r>
            <a:r>
              <a:rPr lang="en-US" b="true" sz="1899" spc="151">
                <a:solidFill>
                  <a:srgbClr val="FFFFFF"/>
                </a:solidFill>
                <a:latin typeface="Montserrat Bold"/>
                <a:ea typeface="Montserrat Bold"/>
                <a:cs typeface="Montserrat Bold"/>
                <a:sym typeface="Montserrat Bold"/>
              </a:rPr>
              <a:t>"Fenty Effect"</a:t>
            </a:r>
            <a:r>
              <a:rPr lang="en-US" sz="1899" spc="151">
                <a:solidFill>
                  <a:srgbClr val="FFFFFF"/>
                </a:solidFill>
                <a:latin typeface="Montserrat"/>
                <a:ea typeface="Montserrat"/>
                <a:cs typeface="Montserrat"/>
                <a:sym typeface="Montserrat"/>
              </a:rPr>
              <a:t>—a movement pushing brands toward greater diversity. (Arash F, 2023)</a:t>
            </a:r>
          </a:p>
          <a:p>
            <a:pPr algn="l">
              <a:lnSpc>
                <a:spcPts val="3248"/>
              </a:lnSpc>
            </a:pPr>
          </a:p>
          <a:p>
            <a:pPr algn="l" marL="410208" indent="-205104" lvl="1">
              <a:lnSpc>
                <a:spcPts val="3248"/>
              </a:lnSpc>
              <a:buFont typeface="Arial"/>
              <a:buChar char="•"/>
            </a:pPr>
            <a:r>
              <a:rPr lang="en-US" sz="1899" spc="151">
                <a:solidFill>
                  <a:srgbClr val="FFFFFF"/>
                </a:solidFill>
                <a:latin typeface="Montserrat"/>
                <a:ea typeface="Montserrat"/>
                <a:cs typeface="Montserrat"/>
                <a:sym typeface="Montserrat"/>
              </a:rPr>
              <a:t>Fenty merges inclusivity with digital culture by tapping into </a:t>
            </a:r>
            <a:r>
              <a:rPr lang="en-US" b="true" sz="1899" spc="151">
                <a:solidFill>
                  <a:srgbClr val="FFFFFF"/>
                </a:solidFill>
                <a:latin typeface="Montserrat Bold"/>
                <a:ea typeface="Montserrat Bold"/>
                <a:cs typeface="Montserrat Bold"/>
                <a:sym typeface="Montserrat Bold"/>
              </a:rPr>
              <a:t>diverse communities</a:t>
            </a:r>
            <a:r>
              <a:rPr lang="en-US" sz="1899" spc="151">
                <a:solidFill>
                  <a:srgbClr val="FFFFFF"/>
                </a:solidFill>
                <a:latin typeface="Montserrat"/>
                <a:ea typeface="Montserrat"/>
                <a:cs typeface="Montserrat"/>
                <a:sym typeface="Montserrat"/>
              </a:rPr>
              <a:t>, including gaming.</a:t>
            </a:r>
          </a:p>
          <a:p>
            <a:pPr algn="l">
              <a:lnSpc>
                <a:spcPts val="3248"/>
              </a:lnSpc>
            </a:pPr>
          </a:p>
          <a:p>
            <a:pPr algn="l" marL="410208" indent="-205104" lvl="1">
              <a:lnSpc>
                <a:spcPts val="3248"/>
              </a:lnSpc>
              <a:buFont typeface="Arial"/>
              <a:buChar char="•"/>
            </a:pPr>
            <a:r>
              <a:rPr lang="en-US" sz="1899" spc="151">
                <a:solidFill>
                  <a:srgbClr val="FFFFFF"/>
                </a:solidFill>
                <a:latin typeface="Montserrat"/>
                <a:ea typeface="Montserrat"/>
                <a:cs typeface="Montserrat"/>
                <a:sym typeface="Montserrat"/>
              </a:rPr>
              <a:t>October 2024, collaborated with Netflix’s Arcane, series based on League of Legends, launching its </a:t>
            </a:r>
            <a:r>
              <a:rPr lang="en-US" b="true" sz="1899" spc="151">
                <a:solidFill>
                  <a:srgbClr val="FFFFFF"/>
                </a:solidFill>
                <a:latin typeface="Montserrat Bold"/>
                <a:ea typeface="Montserrat Bold"/>
                <a:cs typeface="Montserrat Bold"/>
                <a:sym typeface="Montserrat Bold"/>
              </a:rPr>
              <a:t>first gamer-inspired makeup collection. </a:t>
            </a:r>
            <a:r>
              <a:rPr lang="en-US" sz="1899" spc="151">
                <a:solidFill>
                  <a:srgbClr val="FFFFFF"/>
                </a:solidFill>
                <a:latin typeface="Montserrat"/>
                <a:ea typeface="Montserrat"/>
                <a:cs typeface="Montserrat"/>
                <a:sym typeface="Montserrat"/>
              </a:rPr>
              <a:t>(Glossy, 2024)</a:t>
            </a:r>
          </a:p>
          <a:p>
            <a:pPr algn="l">
              <a:lnSpc>
                <a:spcPts val="3248"/>
              </a:lnSpc>
            </a:pPr>
          </a:p>
          <a:p>
            <a:pPr algn="l" marL="410208" indent="-205104" lvl="1">
              <a:lnSpc>
                <a:spcPts val="3248"/>
              </a:lnSpc>
              <a:buFont typeface="Arial"/>
              <a:buChar char="•"/>
            </a:pPr>
            <a:r>
              <a:rPr lang="en-US" sz="1899" spc="151">
                <a:solidFill>
                  <a:srgbClr val="FFFFFF"/>
                </a:solidFill>
                <a:latin typeface="Montserrat"/>
                <a:ea typeface="Montserrat"/>
                <a:cs typeface="Montserrat"/>
                <a:sym typeface="Montserrat"/>
              </a:rPr>
              <a:t>The "Fenty Beauty x Arcane" collection featured products inspired by the show’s female leads: Jinx, Vi, Mel, and Caitlyn. (Business Insider, 2024)</a:t>
            </a:r>
          </a:p>
          <a:p>
            <a:pPr algn="l">
              <a:lnSpc>
                <a:spcPts val="3248"/>
              </a:lnSpc>
            </a:pPr>
          </a:p>
          <a:p>
            <a:pPr algn="l">
              <a:lnSpc>
                <a:spcPts val="2659"/>
              </a:lnSpc>
            </a:pPr>
          </a:p>
          <a:p>
            <a:pPr algn="l">
              <a:lnSpc>
                <a:spcPts val="2659"/>
              </a:lnSpc>
            </a:pPr>
          </a:p>
        </p:txBody>
      </p:sp>
      <p:sp>
        <p:nvSpPr>
          <p:cNvPr name="Freeform 5" id="5"/>
          <p:cNvSpPr/>
          <p:nvPr/>
        </p:nvSpPr>
        <p:spPr>
          <a:xfrm flipH="false" flipV="false" rot="0">
            <a:off x="14058160" y="5225177"/>
            <a:ext cx="3999469" cy="3999469"/>
          </a:xfrm>
          <a:custGeom>
            <a:avLst/>
            <a:gdLst/>
            <a:ahLst/>
            <a:cxnLst/>
            <a:rect r="r" b="b" t="t" l="l"/>
            <a:pathLst>
              <a:path h="3999469" w="3999469">
                <a:moveTo>
                  <a:pt x="0" y="0"/>
                </a:moveTo>
                <a:lnTo>
                  <a:pt x="3999469" y="0"/>
                </a:lnTo>
                <a:lnTo>
                  <a:pt x="3999469" y="3999469"/>
                </a:lnTo>
                <a:lnTo>
                  <a:pt x="0" y="3999469"/>
                </a:lnTo>
                <a:lnTo>
                  <a:pt x="0" y="0"/>
                </a:lnTo>
                <a:close/>
              </a:path>
            </a:pathLst>
          </a:custGeom>
          <a:blipFill>
            <a:blip r:embed="rId5"/>
            <a:stretch>
              <a:fillRect l="0" t="0" r="0" b="0"/>
            </a:stretch>
          </a:blipFill>
        </p:spPr>
      </p:sp>
      <p:sp>
        <p:nvSpPr>
          <p:cNvPr name="Freeform 6" id="6"/>
          <p:cNvSpPr/>
          <p:nvPr/>
        </p:nvSpPr>
        <p:spPr>
          <a:xfrm flipH="false" flipV="false" rot="0">
            <a:off x="10647279" y="6013846"/>
            <a:ext cx="3245275" cy="4056594"/>
          </a:xfrm>
          <a:custGeom>
            <a:avLst/>
            <a:gdLst/>
            <a:ahLst/>
            <a:cxnLst/>
            <a:rect r="r" b="b" t="t" l="l"/>
            <a:pathLst>
              <a:path h="4056594" w="3245275">
                <a:moveTo>
                  <a:pt x="0" y="0"/>
                </a:moveTo>
                <a:lnTo>
                  <a:pt x="3245275" y="0"/>
                </a:lnTo>
                <a:lnTo>
                  <a:pt x="3245275" y="4056594"/>
                </a:lnTo>
                <a:lnTo>
                  <a:pt x="0" y="4056594"/>
                </a:lnTo>
                <a:lnTo>
                  <a:pt x="0" y="0"/>
                </a:lnTo>
                <a:close/>
              </a:path>
            </a:pathLst>
          </a:custGeom>
          <a:blipFill>
            <a:blip r:embed="rId6"/>
            <a:stretch>
              <a:fillRect l="0" t="0" r="0" b="0"/>
            </a:stretch>
          </a:blipFill>
        </p:spPr>
      </p:sp>
      <p:sp>
        <p:nvSpPr>
          <p:cNvPr name="Freeform 7" id="7"/>
          <p:cNvSpPr/>
          <p:nvPr/>
        </p:nvSpPr>
        <p:spPr>
          <a:xfrm flipH="false" flipV="false" rot="0">
            <a:off x="11131738" y="2078287"/>
            <a:ext cx="2760816" cy="3451020"/>
          </a:xfrm>
          <a:custGeom>
            <a:avLst/>
            <a:gdLst/>
            <a:ahLst/>
            <a:cxnLst/>
            <a:rect r="r" b="b" t="t" l="l"/>
            <a:pathLst>
              <a:path h="3451020" w="2760816">
                <a:moveTo>
                  <a:pt x="0" y="0"/>
                </a:moveTo>
                <a:lnTo>
                  <a:pt x="2760816" y="0"/>
                </a:lnTo>
                <a:lnTo>
                  <a:pt x="2760816" y="3451020"/>
                </a:lnTo>
                <a:lnTo>
                  <a:pt x="0" y="3451020"/>
                </a:lnTo>
                <a:lnTo>
                  <a:pt x="0" y="0"/>
                </a:lnTo>
                <a:close/>
              </a:path>
            </a:pathLst>
          </a:custGeom>
          <a:blipFill>
            <a:blip r:embed="rId7"/>
            <a:stretch>
              <a:fillRect l="0" t="0" r="0" b="0"/>
            </a:stretch>
          </a:blipFill>
        </p:spPr>
      </p:sp>
      <p:sp>
        <p:nvSpPr>
          <p:cNvPr name="Freeform 8" id="8"/>
          <p:cNvSpPr/>
          <p:nvPr/>
        </p:nvSpPr>
        <p:spPr>
          <a:xfrm flipH="false" flipV="false" rot="0">
            <a:off x="14813503" y="1332127"/>
            <a:ext cx="2488783" cy="3110979"/>
          </a:xfrm>
          <a:custGeom>
            <a:avLst/>
            <a:gdLst/>
            <a:ahLst/>
            <a:cxnLst/>
            <a:rect r="r" b="b" t="t" l="l"/>
            <a:pathLst>
              <a:path h="3110979" w="2488783">
                <a:moveTo>
                  <a:pt x="0" y="0"/>
                </a:moveTo>
                <a:lnTo>
                  <a:pt x="2488783" y="0"/>
                </a:lnTo>
                <a:lnTo>
                  <a:pt x="2488783" y="3110979"/>
                </a:lnTo>
                <a:lnTo>
                  <a:pt x="0" y="3110979"/>
                </a:lnTo>
                <a:lnTo>
                  <a:pt x="0" y="0"/>
                </a:lnTo>
                <a:close/>
              </a:path>
            </a:pathLst>
          </a:custGeom>
          <a:blipFill>
            <a:blip r:embed="rId8"/>
            <a:stretch>
              <a:fillRect l="0" t="0" r="0" b="0"/>
            </a:stretch>
          </a:blipFill>
        </p:spPr>
      </p:sp>
      <p:sp>
        <p:nvSpPr>
          <p:cNvPr name="TextBox 9" id="9"/>
          <p:cNvSpPr txBox="true"/>
          <p:nvPr/>
        </p:nvSpPr>
        <p:spPr>
          <a:xfrm rot="0">
            <a:off x="10647279" y="4857751"/>
            <a:ext cx="3651093" cy="533399"/>
          </a:xfrm>
          <a:prstGeom prst="rect">
            <a:avLst/>
          </a:prstGeom>
        </p:spPr>
        <p:txBody>
          <a:bodyPr anchor="t" rtlCol="false" tIns="0" lIns="0" bIns="0" rIns="0">
            <a:spAutoFit/>
          </a:bodyPr>
          <a:lstStyle/>
          <a:p>
            <a:pPr algn="ctr">
              <a:lnSpc>
                <a:spcPts val="2100"/>
              </a:lnSpc>
            </a:pPr>
            <a:r>
              <a:rPr lang="en-US" sz="1500">
                <a:solidFill>
                  <a:srgbClr val="000000"/>
                </a:solidFill>
                <a:latin typeface="Montserrat"/>
                <a:ea typeface="Montserrat"/>
                <a:cs typeface="Montserrat"/>
                <a:sym typeface="Montserrat"/>
              </a:rPr>
              <a:t>Hella Thicc Volumizing Mascara named "Ka-Bluey”</a:t>
            </a:r>
          </a:p>
        </p:txBody>
      </p:sp>
      <p:sp>
        <p:nvSpPr>
          <p:cNvPr name="TextBox 10" id="10"/>
          <p:cNvSpPr txBox="true"/>
          <p:nvPr/>
        </p:nvSpPr>
        <p:spPr>
          <a:xfrm rot="0">
            <a:off x="14652123" y="4024006"/>
            <a:ext cx="2650163" cy="800099"/>
          </a:xfrm>
          <a:prstGeom prst="rect">
            <a:avLst/>
          </a:prstGeom>
        </p:spPr>
        <p:txBody>
          <a:bodyPr anchor="t" rtlCol="false" tIns="0" lIns="0" bIns="0" rIns="0">
            <a:spAutoFit/>
          </a:bodyPr>
          <a:lstStyle/>
          <a:p>
            <a:pPr algn="ctr">
              <a:lnSpc>
                <a:spcPts val="2100"/>
              </a:lnSpc>
            </a:pPr>
            <a:r>
              <a:rPr lang="en-US" sz="1500">
                <a:solidFill>
                  <a:srgbClr val="000000"/>
                </a:solidFill>
                <a:latin typeface="Montserrat"/>
                <a:ea typeface="Montserrat"/>
                <a:cs typeface="Montserrat"/>
                <a:sym typeface="Montserrat"/>
              </a:rPr>
              <a:t>Chrome Catch’r Shade-Shifting Gel Eyeliner </a:t>
            </a:r>
          </a:p>
          <a:p>
            <a:pPr algn="ctr">
              <a:lnSpc>
                <a:spcPts val="2100"/>
              </a:lnSpc>
            </a:pPr>
            <a:r>
              <a:rPr lang="en-US" sz="1500">
                <a:solidFill>
                  <a:srgbClr val="000000"/>
                </a:solidFill>
                <a:latin typeface="Montserrat"/>
                <a:ea typeface="Montserrat"/>
                <a:cs typeface="Montserrat"/>
                <a:sym typeface="Montserrat"/>
              </a:rPr>
              <a:t>shade "Anoma’Lit”</a:t>
            </a:r>
          </a:p>
        </p:txBody>
      </p:sp>
      <p:sp>
        <p:nvSpPr>
          <p:cNvPr name="TextBox 11" id="11"/>
          <p:cNvSpPr txBox="true"/>
          <p:nvPr/>
        </p:nvSpPr>
        <p:spPr>
          <a:xfrm rot="0">
            <a:off x="345903" y="2059737"/>
            <a:ext cx="7389321" cy="504825"/>
          </a:xfrm>
          <a:prstGeom prst="rect">
            <a:avLst/>
          </a:prstGeom>
        </p:spPr>
        <p:txBody>
          <a:bodyPr anchor="t" rtlCol="false" tIns="0" lIns="0" bIns="0" rIns="0">
            <a:spAutoFit/>
          </a:bodyPr>
          <a:lstStyle/>
          <a:p>
            <a:pPr algn="l" marL="0" indent="0" lvl="0">
              <a:lnSpc>
                <a:spcPts val="4499"/>
              </a:lnSpc>
              <a:spcBef>
                <a:spcPct val="0"/>
              </a:spcBef>
            </a:pPr>
            <a:r>
              <a:rPr lang="en-US" b="true" sz="2499" spc="199">
                <a:solidFill>
                  <a:srgbClr val="FFFFFF"/>
                </a:solidFill>
                <a:latin typeface="Montserrat Bold"/>
                <a:ea typeface="Montserrat Bold"/>
                <a:cs typeface="Montserrat Bold"/>
                <a:sym typeface="Montserrat Bold"/>
              </a:rPr>
              <a:t>Inclusivity &amp; Brand Collab</a:t>
            </a:r>
          </a:p>
        </p:txBody>
      </p:sp>
      <p:sp>
        <p:nvSpPr>
          <p:cNvPr name="TextBox 12" id="12"/>
          <p:cNvSpPr txBox="true"/>
          <p:nvPr/>
        </p:nvSpPr>
        <p:spPr>
          <a:xfrm rot="0">
            <a:off x="10400262" y="9220200"/>
            <a:ext cx="3429446" cy="533399"/>
          </a:xfrm>
          <a:prstGeom prst="rect">
            <a:avLst/>
          </a:prstGeom>
        </p:spPr>
        <p:txBody>
          <a:bodyPr anchor="t" rtlCol="false" tIns="0" lIns="0" bIns="0" rIns="0">
            <a:spAutoFit/>
          </a:bodyPr>
          <a:lstStyle/>
          <a:p>
            <a:pPr algn="ctr">
              <a:lnSpc>
                <a:spcPts val="2100"/>
              </a:lnSpc>
            </a:pPr>
            <a:r>
              <a:rPr lang="en-US" sz="1500">
                <a:solidFill>
                  <a:srgbClr val="000000"/>
                </a:solidFill>
                <a:latin typeface="Montserrat"/>
                <a:ea typeface="Montserrat"/>
                <a:cs typeface="Montserrat"/>
                <a:sym typeface="Montserrat"/>
              </a:rPr>
              <a:t>Gloss Bomb Universal Lip Luminizer</a:t>
            </a:r>
          </a:p>
          <a:p>
            <a:pPr algn="ctr">
              <a:lnSpc>
                <a:spcPts val="2100"/>
              </a:lnSpc>
            </a:pPr>
            <a:r>
              <a:rPr lang="en-US" sz="1500">
                <a:solidFill>
                  <a:srgbClr val="000000"/>
                </a:solidFill>
                <a:latin typeface="Montserrat"/>
                <a:ea typeface="Montserrat"/>
                <a:cs typeface="Montserrat"/>
                <a:sym typeface="Montserrat"/>
              </a:rPr>
              <a:t> in shade “Vi”</a:t>
            </a:r>
          </a:p>
        </p:txBody>
      </p:sp>
      <p:sp>
        <p:nvSpPr>
          <p:cNvPr name="TextBox 13" id="13"/>
          <p:cNvSpPr txBox="true"/>
          <p:nvPr/>
        </p:nvSpPr>
        <p:spPr>
          <a:xfrm rot="0">
            <a:off x="14652123" y="8196195"/>
            <a:ext cx="3158349" cy="800099"/>
          </a:xfrm>
          <a:prstGeom prst="rect">
            <a:avLst/>
          </a:prstGeom>
        </p:spPr>
        <p:txBody>
          <a:bodyPr anchor="t" rtlCol="false" tIns="0" lIns="0" bIns="0" rIns="0">
            <a:spAutoFit/>
          </a:bodyPr>
          <a:lstStyle/>
          <a:p>
            <a:pPr algn="ctr">
              <a:lnSpc>
                <a:spcPts val="2100"/>
              </a:lnSpc>
            </a:pPr>
            <a:r>
              <a:rPr lang="en-US" sz="1500">
                <a:solidFill>
                  <a:srgbClr val="000000"/>
                </a:solidFill>
                <a:latin typeface="Montserrat"/>
                <a:ea typeface="Montserrat"/>
                <a:cs typeface="Montserrat"/>
                <a:sym typeface="Montserrat"/>
              </a:rPr>
              <a:t>Diamond Bomb All-Over Diamond Veil in shade "Golden Rul’r”</a:t>
            </a:r>
          </a:p>
        </p:txBody>
      </p:sp>
      <p:sp>
        <p:nvSpPr>
          <p:cNvPr name="Freeform 14" id="14"/>
          <p:cNvSpPr/>
          <p:nvPr/>
        </p:nvSpPr>
        <p:spPr>
          <a:xfrm flipH="false" flipV="false" rot="0">
            <a:off x="6694046" y="302852"/>
            <a:ext cx="4125834" cy="2075973"/>
          </a:xfrm>
          <a:custGeom>
            <a:avLst/>
            <a:gdLst/>
            <a:ahLst/>
            <a:cxnLst/>
            <a:rect r="r" b="b" t="t" l="l"/>
            <a:pathLst>
              <a:path h="2075973" w="4125834">
                <a:moveTo>
                  <a:pt x="0" y="0"/>
                </a:moveTo>
                <a:lnTo>
                  <a:pt x="4125833" y="0"/>
                </a:lnTo>
                <a:lnTo>
                  <a:pt x="4125833" y="2075973"/>
                </a:lnTo>
                <a:lnTo>
                  <a:pt x="0" y="2075973"/>
                </a:lnTo>
                <a:lnTo>
                  <a:pt x="0" y="0"/>
                </a:lnTo>
                <a:close/>
              </a:path>
            </a:pathLst>
          </a:custGeom>
          <a:blipFill>
            <a:blip r:embed="rId9"/>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2372383" y="2327695"/>
            <a:ext cx="4161722" cy="7629824"/>
          </a:xfrm>
          <a:custGeom>
            <a:avLst/>
            <a:gdLst/>
            <a:ahLst/>
            <a:cxnLst/>
            <a:rect r="r" b="b" t="t" l="l"/>
            <a:pathLst>
              <a:path h="7629824" w="4161722">
                <a:moveTo>
                  <a:pt x="0" y="0"/>
                </a:moveTo>
                <a:lnTo>
                  <a:pt x="4161722" y="0"/>
                </a:lnTo>
                <a:lnTo>
                  <a:pt x="4161722" y="7629824"/>
                </a:lnTo>
                <a:lnTo>
                  <a:pt x="0" y="7629824"/>
                </a:lnTo>
                <a:lnTo>
                  <a:pt x="0" y="0"/>
                </a:lnTo>
                <a:close/>
              </a:path>
            </a:pathLst>
          </a:custGeom>
          <a:blipFill>
            <a:blip r:embed="rId3"/>
            <a:stretch>
              <a:fillRect l="0" t="0" r="0" b="0"/>
            </a:stretch>
          </a:blipFill>
        </p:spPr>
      </p:sp>
      <p:sp>
        <p:nvSpPr>
          <p:cNvPr name="Freeform 4" id="4"/>
          <p:cNvSpPr/>
          <p:nvPr/>
        </p:nvSpPr>
        <p:spPr>
          <a:xfrm flipH="false" flipV="false" rot="0">
            <a:off x="5183645" y="-1337040"/>
            <a:ext cx="6673841" cy="2677879"/>
          </a:xfrm>
          <a:custGeom>
            <a:avLst/>
            <a:gdLst/>
            <a:ahLst/>
            <a:cxnLst/>
            <a:rect r="r" b="b" t="t" l="l"/>
            <a:pathLst>
              <a:path h="2677879" w="6673841">
                <a:moveTo>
                  <a:pt x="0" y="0"/>
                </a:moveTo>
                <a:lnTo>
                  <a:pt x="6673841" y="0"/>
                </a:lnTo>
                <a:lnTo>
                  <a:pt x="6673841" y="2677878"/>
                </a:lnTo>
                <a:lnTo>
                  <a:pt x="0" y="26778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194639" y="2994659"/>
            <a:ext cx="8144662" cy="7292341"/>
          </a:xfrm>
          <a:prstGeom prst="rect">
            <a:avLst/>
          </a:prstGeom>
        </p:spPr>
        <p:txBody>
          <a:bodyPr anchor="t" rtlCol="false" tIns="0" lIns="0" bIns="0" rIns="0">
            <a:spAutoFit/>
          </a:bodyPr>
          <a:lstStyle/>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Rihanna’s celebrity status boosts Fenty Beauty’s reach.</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150M Instagram followers add </a:t>
            </a:r>
            <a:r>
              <a:rPr lang="en-US" b="true" sz="2299" spc="183">
                <a:solidFill>
                  <a:srgbClr val="FFFFFF"/>
                </a:solidFill>
                <a:latin typeface="Montserrat Bold"/>
                <a:ea typeface="Montserrat Bold"/>
                <a:cs typeface="Montserrat Bold"/>
                <a:sym typeface="Montserrat Bold"/>
              </a:rPr>
              <a:t>credibility and aspirational value.</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Fans trust her endorsements, driving brand loyalty.</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She actively promotes Fenty Beauty on social media.</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Shares tutorials, product launches, and skincare routines.</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Creates </a:t>
            </a:r>
            <a:r>
              <a:rPr lang="en-US" b="true" sz="2299" spc="183">
                <a:solidFill>
                  <a:srgbClr val="FFFFFF"/>
                </a:solidFill>
                <a:latin typeface="Montserrat Bold"/>
                <a:ea typeface="Montserrat Bold"/>
                <a:cs typeface="Montserrat Bold"/>
                <a:sym typeface="Montserrat Bold"/>
              </a:rPr>
              <a:t>authenticity and trust</a:t>
            </a:r>
            <a:r>
              <a:rPr lang="en-US" sz="2299" spc="183">
                <a:solidFill>
                  <a:srgbClr val="FFFFFF"/>
                </a:solidFill>
                <a:latin typeface="Montserrat"/>
                <a:ea typeface="Montserrat"/>
                <a:cs typeface="Montserrat"/>
                <a:sym typeface="Montserrat"/>
              </a:rPr>
              <a:t> with her audience.</a:t>
            </a:r>
          </a:p>
          <a:p>
            <a:pPr algn="l" marL="496567" indent="-248284" lvl="1">
              <a:lnSpc>
                <a:spcPts val="4139"/>
              </a:lnSpc>
              <a:buFont typeface="Arial"/>
              <a:buChar char="•"/>
            </a:pPr>
            <a:r>
              <a:rPr lang="en-US" sz="2299" spc="183">
                <a:solidFill>
                  <a:srgbClr val="FFFFFF"/>
                </a:solidFill>
                <a:latin typeface="Montserrat"/>
                <a:ea typeface="Montserrat"/>
                <a:cs typeface="Montserrat"/>
                <a:sym typeface="Montserrat"/>
              </a:rPr>
              <a:t>(House of Marketers, 2024)</a:t>
            </a:r>
          </a:p>
          <a:p>
            <a:pPr algn="l">
              <a:lnSpc>
                <a:spcPts val="4139"/>
              </a:lnSpc>
            </a:pPr>
          </a:p>
        </p:txBody>
      </p:sp>
      <p:sp>
        <p:nvSpPr>
          <p:cNvPr name="TextBox 6" id="6"/>
          <p:cNvSpPr txBox="true"/>
          <p:nvPr/>
        </p:nvSpPr>
        <p:spPr>
          <a:xfrm rot="0">
            <a:off x="7585375" y="2326115"/>
            <a:ext cx="7829550" cy="535305"/>
          </a:xfrm>
          <a:prstGeom prst="rect">
            <a:avLst/>
          </a:prstGeom>
        </p:spPr>
        <p:txBody>
          <a:bodyPr anchor="t" rtlCol="false" tIns="0" lIns="0" bIns="0" rIns="0">
            <a:spAutoFit/>
          </a:bodyPr>
          <a:lstStyle/>
          <a:p>
            <a:pPr algn="l">
              <a:lnSpc>
                <a:spcPts val="4679"/>
              </a:lnSpc>
            </a:pPr>
            <a:r>
              <a:rPr lang="en-US" sz="2599" spc="207" b="true">
                <a:solidFill>
                  <a:srgbClr val="FFFFFF"/>
                </a:solidFill>
                <a:latin typeface="Montserrat Bold"/>
                <a:ea typeface="Montserrat Bold"/>
                <a:cs typeface="Montserrat Bold"/>
                <a:sym typeface="Montserrat Bold"/>
              </a:rPr>
              <a:t>Celebrity Influence</a:t>
            </a:r>
          </a:p>
        </p:txBody>
      </p:sp>
      <p:sp>
        <p:nvSpPr>
          <p:cNvPr name="Freeform 7" id="7"/>
          <p:cNvSpPr/>
          <p:nvPr/>
        </p:nvSpPr>
        <p:spPr>
          <a:xfrm flipH="false" flipV="false" rot="0">
            <a:off x="6335426" y="126429"/>
            <a:ext cx="4125834" cy="2075973"/>
          </a:xfrm>
          <a:custGeom>
            <a:avLst/>
            <a:gdLst/>
            <a:ahLst/>
            <a:cxnLst/>
            <a:rect r="r" b="b" t="t" l="l"/>
            <a:pathLst>
              <a:path h="2075973" w="4125834">
                <a:moveTo>
                  <a:pt x="0" y="0"/>
                </a:moveTo>
                <a:lnTo>
                  <a:pt x="4125834" y="0"/>
                </a:lnTo>
                <a:lnTo>
                  <a:pt x="4125834" y="2075973"/>
                </a:lnTo>
                <a:lnTo>
                  <a:pt x="0" y="2075973"/>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false" flipV="false" rot="-6641275">
            <a:off x="3860556" y="6346023"/>
            <a:ext cx="1458115" cy="1079005"/>
          </a:xfrm>
          <a:custGeom>
            <a:avLst/>
            <a:gdLst/>
            <a:ahLst/>
            <a:cxnLst/>
            <a:rect r="r" b="b" t="t" l="l"/>
            <a:pathLst>
              <a:path h="1079005" w="1458115">
                <a:moveTo>
                  <a:pt x="0" y="0"/>
                </a:moveTo>
                <a:lnTo>
                  <a:pt x="1458115" y="0"/>
                </a:lnTo>
                <a:lnTo>
                  <a:pt x="1458115" y="1079006"/>
                </a:lnTo>
                <a:lnTo>
                  <a:pt x="0" y="1079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07200">
            <a:off x="12187118" y="6271608"/>
            <a:ext cx="1458115" cy="1079005"/>
          </a:xfrm>
          <a:custGeom>
            <a:avLst/>
            <a:gdLst/>
            <a:ahLst/>
            <a:cxnLst/>
            <a:rect r="r" b="b" t="t" l="l"/>
            <a:pathLst>
              <a:path h="1079005" w="1458115">
                <a:moveTo>
                  <a:pt x="0" y="0"/>
                </a:moveTo>
                <a:lnTo>
                  <a:pt x="1458116" y="0"/>
                </a:lnTo>
                <a:lnTo>
                  <a:pt x="1458116" y="1079006"/>
                </a:lnTo>
                <a:lnTo>
                  <a:pt x="0" y="1079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303399" y="3932154"/>
            <a:ext cx="7101221" cy="1411960"/>
          </a:xfrm>
          <a:prstGeom prst="rect">
            <a:avLst/>
          </a:prstGeom>
        </p:spPr>
        <p:txBody>
          <a:bodyPr anchor="t" rtlCol="false" tIns="0" lIns="0" bIns="0" rIns="0">
            <a:spAutoFit/>
          </a:bodyPr>
          <a:lstStyle/>
          <a:p>
            <a:pPr algn="ctr">
              <a:lnSpc>
                <a:spcPts val="2871"/>
              </a:lnSpc>
            </a:pPr>
            <a:r>
              <a:rPr lang="en-US" sz="1595" spc="127">
                <a:solidFill>
                  <a:srgbClr val="FFFFFF"/>
                </a:solidFill>
                <a:latin typeface="Montserrat"/>
                <a:ea typeface="Montserrat"/>
                <a:cs typeface="Montserrat"/>
                <a:sym typeface="Montserrat"/>
              </a:rPr>
              <a:t>Fenty Beauty uses consumer data analytics to personalize marketing efforts, predict trends, and optimize product offerings.  (McKinsey, 2022).</a:t>
            </a:r>
          </a:p>
          <a:p>
            <a:pPr algn="l" marL="0" indent="0" lvl="0">
              <a:lnSpc>
                <a:spcPts val="2871"/>
              </a:lnSpc>
              <a:spcBef>
                <a:spcPct val="0"/>
              </a:spcBef>
            </a:pPr>
          </a:p>
        </p:txBody>
      </p:sp>
      <p:sp>
        <p:nvSpPr>
          <p:cNvPr name="TextBox 6" id="6"/>
          <p:cNvSpPr txBox="true"/>
          <p:nvPr/>
        </p:nvSpPr>
        <p:spPr>
          <a:xfrm rot="0">
            <a:off x="9976454" y="3932154"/>
            <a:ext cx="6408768" cy="1411605"/>
          </a:xfrm>
          <a:prstGeom prst="rect">
            <a:avLst/>
          </a:prstGeom>
        </p:spPr>
        <p:txBody>
          <a:bodyPr anchor="t" rtlCol="false" tIns="0" lIns="0" bIns="0" rIns="0">
            <a:spAutoFit/>
          </a:bodyPr>
          <a:lstStyle/>
          <a:p>
            <a:pPr algn="ctr">
              <a:lnSpc>
                <a:spcPts val="2879"/>
              </a:lnSpc>
            </a:pPr>
            <a:r>
              <a:rPr lang="en-US" sz="1599" spc="127">
                <a:solidFill>
                  <a:srgbClr val="FFFFFF"/>
                </a:solidFill>
                <a:latin typeface="Montserrat"/>
                <a:ea typeface="Montserrat"/>
                <a:cs typeface="Montserrat"/>
                <a:sym typeface="Montserrat"/>
              </a:rPr>
              <a:t>Fenty Beauty’s AR-powered tools, such as the Sephora Virtual Artist, allow users to test makeup products digitally.  (TechCrunch, 2023).</a:t>
            </a:r>
          </a:p>
          <a:p>
            <a:pPr algn="l" marL="0" indent="0" lvl="0">
              <a:lnSpc>
                <a:spcPts val="2879"/>
              </a:lnSpc>
              <a:spcBef>
                <a:spcPct val="0"/>
              </a:spcBef>
            </a:pPr>
          </a:p>
        </p:txBody>
      </p:sp>
      <p:sp>
        <p:nvSpPr>
          <p:cNvPr name="TextBox 7" id="7"/>
          <p:cNvSpPr txBox="true"/>
          <p:nvPr/>
        </p:nvSpPr>
        <p:spPr>
          <a:xfrm rot="0">
            <a:off x="5701835" y="7145736"/>
            <a:ext cx="6042101" cy="1411605"/>
          </a:xfrm>
          <a:prstGeom prst="rect">
            <a:avLst/>
          </a:prstGeom>
        </p:spPr>
        <p:txBody>
          <a:bodyPr anchor="t" rtlCol="false" tIns="0" lIns="0" bIns="0" rIns="0">
            <a:spAutoFit/>
          </a:bodyPr>
          <a:lstStyle/>
          <a:p>
            <a:pPr algn="ctr">
              <a:lnSpc>
                <a:spcPts val="2879"/>
              </a:lnSpc>
            </a:pPr>
            <a:r>
              <a:rPr lang="en-US" sz="1599" spc="127">
                <a:solidFill>
                  <a:srgbClr val="FFFFFF"/>
                </a:solidFill>
                <a:latin typeface="Montserrat"/>
                <a:ea typeface="Montserrat"/>
                <a:cs typeface="Montserrat"/>
                <a:sym typeface="Montserrat"/>
              </a:rPr>
              <a:t>Fenty Beauty has capitalised on social commerce by integrating shopping features within Instagram, TikTok, and YouTube. (Statista, 2024).</a:t>
            </a:r>
          </a:p>
          <a:p>
            <a:pPr algn="ctr" marL="0" indent="0" lvl="0">
              <a:lnSpc>
                <a:spcPts val="2879"/>
              </a:lnSpc>
              <a:spcBef>
                <a:spcPct val="0"/>
              </a:spcBef>
            </a:pPr>
          </a:p>
        </p:txBody>
      </p:sp>
      <p:sp>
        <p:nvSpPr>
          <p:cNvPr name="TextBox 8" id="8"/>
          <p:cNvSpPr txBox="true"/>
          <p:nvPr/>
        </p:nvSpPr>
        <p:spPr>
          <a:xfrm rot="0">
            <a:off x="1303399" y="3256387"/>
            <a:ext cx="7618888" cy="342392"/>
          </a:xfrm>
          <a:prstGeom prst="rect">
            <a:avLst/>
          </a:prstGeom>
        </p:spPr>
        <p:txBody>
          <a:bodyPr anchor="t" rtlCol="false" tIns="0" lIns="0" bIns="0" rIns="0">
            <a:spAutoFit/>
          </a:bodyPr>
          <a:lstStyle/>
          <a:p>
            <a:pPr algn="ctr" marL="0" indent="0" lvl="0">
              <a:lnSpc>
                <a:spcPts val="2794"/>
              </a:lnSpc>
            </a:pPr>
            <a:r>
              <a:rPr lang="en-US" b="true" sz="2200" i="true" spc="176">
                <a:solidFill>
                  <a:srgbClr val="FFFFFF"/>
                </a:solidFill>
                <a:latin typeface="Montserrat Bold Italics"/>
                <a:ea typeface="Montserrat Bold Italics"/>
                <a:cs typeface="Montserrat Bold Italics"/>
                <a:sym typeface="Montserrat Bold Italics"/>
              </a:rPr>
              <a:t>The Role of Data in Digital Strategy</a:t>
            </a:r>
          </a:p>
        </p:txBody>
      </p:sp>
      <p:sp>
        <p:nvSpPr>
          <p:cNvPr name="TextBox 9" id="9"/>
          <p:cNvSpPr txBox="true"/>
          <p:nvPr/>
        </p:nvSpPr>
        <p:spPr>
          <a:xfrm rot="0">
            <a:off x="10618122" y="2913741"/>
            <a:ext cx="5125433" cy="694817"/>
          </a:xfrm>
          <a:prstGeom prst="rect">
            <a:avLst/>
          </a:prstGeom>
        </p:spPr>
        <p:txBody>
          <a:bodyPr anchor="t" rtlCol="false" tIns="0" lIns="0" bIns="0" rIns="0">
            <a:spAutoFit/>
          </a:bodyPr>
          <a:lstStyle/>
          <a:p>
            <a:pPr algn="ctr" marL="0" indent="0" lvl="0">
              <a:lnSpc>
                <a:spcPts val="2793"/>
              </a:lnSpc>
            </a:pPr>
            <a:r>
              <a:rPr lang="en-US" b="true" sz="2199" i="true" spc="175">
                <a:solidFill>
                  <a:srgbClr val="FFFFFF"/>
                </a:solidFill>
                <a:latin typeface="Montserrat Bold Italics"/>
                <a:ea typeface="Montserrat Bold Italics"/>
                <a:cs typeface="Montserrat Bold Italics"/>
                <a:sym typeface="Montserrat Bold Italics"/>
              </a:rPr>
              <a:t>Customer Experience Enhancements </a:t>
            </a:r>
          </a:p>
        </p:txBody>
      </p:sp>
      <p:sp>
        <p:nvSpPr>
          <p:cNvPr name="TextBox 10" id="10"/>
          <p:cNvSpPr txBox="true"/>
          <p:nvPr/>
        </p:nvSpPr>
        <p:spPr>
          <a:xfrm rot="0">
            <a:off x="6194246" y="6127069"/>
            <a:ext cx="5125433" cy="694817"/>
          </a:xfrm>
          <a:prstGeom prst="rect">
            <a:avLst/>
          </a:prstGeom>
        </p:spPr>
        <p:txBody>
          <a:bodyPr anchor="t" rtlCol="false" tIns="0" lIns="0" bIns="0" rIns="0">
            <a:spAutoFit/>
          </a:bodyPr>
          <a:lstStyle/>
          <a:p>
            <a:pPr algn="ctr" marL="0" indent="0" lvl="0">
              <a:lnSpc>
                <a:spcPts val="2794"/>
              </a:lnSpc>
            </a:pPr>
            <a:r>
              <a:rPr lang="en-US" b="true" sz="2200" spc="176">
                <a:solidFill>
                  <a:srgbClr val="FFFFFF"/>
                </a:solidFill>
                <a:latin typeface="Montserrat Bold"/>
                <a:ea typeface="Montserrat Bold"/>
                <a:cs typeface="Montserrat Bold"/>
                <a:sym typeface="Montserrat Bold"/>
              </a:rPr>
              <a:t>Consumer Behavior and Engagement Strategies</a:t>
            </a:r>
          </a:p>
        </p:txBody>
      </p:sp>
      <p:sp>
        <p:nvSpPr>
          <p:cNvPr name="Freeform 11" id="11"/>
          <p:cNvSpPr/>
          <p:nvPr/>
        </p:nvSpPr>
        <p:spPr>
          <a:xfrm flipH="false" flipV="false" rot="0">
            <a:off x="14687188" y="-2267228"/>
            <a:ext cx="7201623" cy="5140158"/>
          </a:xfrm>
          <a:custGeom>
            <a:avLst/>
            <a:gdLst/>
            <a:ahLst/>
            <a:cxnLst/>
            <a:rect r="r" b="b" t="t" l="l"/>
            <a:pathLst>
              <a:path h="5140158" w="7201623">
                <a:moveTo>
                  <a:pt x="0" y="0"/>
                </a:moveTo>
                <a:lnTo>
                  <a:pt x="7201624" y="0"/>
                </a:lnTo>
                <a:lnTo>
                  <a:pt x="7201624" y="5140159"/>
                </a:lnTo>
                <a:lnTo>
                  <a:pt x="0" y="514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572112" y="6688221"/>
            <a:ext cx="7201623" cy="5140158"/>
          </a:xfrm>
          <a:custGeom>
            <a:avLst/>
            <a:gdLst/>
            <a:ahLst/>
            <a:cxnLst/>
            <a:rect r="r" b="b" t="t" l="l"/>
            <a:pathLst>
              <a:path h="5140158" w="7201623">
                <a:moveTo>
                  <a:pt x="0" y="0"/>
                </a:moveTo>
                <a:lnTo>
                  <a:pt x="7201624" y="0"/>
                </a:lnTo>
                <a:lnTo>
                  <a:pt x="7201624" y="5140158"/>
                </a:lnTo>
                <a:lnTo>
                  <a:pt x="0" y="5140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969204" y="8968204"/>
            <a:ext cx="580191" cy="580191"/>
          </a:xfrm>
          <a:custGeom>
            <a:avLst/>
            <a:gdLst/>
            <a:ahLst/>
            <a:cxnLst/>
            <a:rect r="r" b="b" t="t" l="l"/>
            <a:pathLst>
              <a:path h="580191" w="580191">
                <a:moveTo>
                  <a:pt x="0" y="0"/>
                </a:moveTo>
                <a:lnTo>
                  <a:pt x="580192" y="0"/>
                </a:lnTo>
                <a:lnTo>
                  <a:pt x="580192" y="580192"/>
                </a:lnTo>
                <a:lnTo>
                  <a:pt x="0" y="5801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969204" y="8388013"/>
            <a:ext cx="580191" cy="580191"/>
          </a:xfrm>
          <a:custGeom>
            <a:avLst/>
            <a:gdLst/>
            <a:ahLst/>
            <a:cxnLst/>
            <a:rect r="r" b="b" t="t" l="l"/>
            <a:pathLst>
              <a:path h="580191" w="580191">
                <a:moveTo>
                  <a:pt x="0" y="0"/>
                </a:moveTo>
                <a:lnTo>
                  <a:pt x="580192" y="0"/>
                </a:lnTo>
                <a:lnTo>
                  <a:pt x="580192" y="580191"/>
                </a:lnTo>
                <a:lnTo>
                  <a:pt x="0" y="580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5420042" y="-1337040"/>
            <a:ext cx="6673841" cy="2677879"/>
          </a:xfrm>
          <a:custGeom>
            <a:avLst/>
            <a:gdLst/>
            <a:ahLst/>
            <a:cxnLst/>
            <a:rect r="r" b="b" t="t" l="l"/>
            <a:pathLst>
              <a:path h="2677879" w="6673841">
                <a:moveTo>
                  <a:pt x="0" y="0"/>
                </a:moveTo>
                <a:lnTo>
                  <a:pt x="6673841" y="0"/>
                </a:lnTo>
                <a:lnTo>
                  <a:pt x="6673841" y="2677878"/>
                </a:lnTo>
                <a:lnTo>
                  <a:pt x="0" y="26778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6694046" y="302852"/>
            <a:ext cx="4125834" cy="2075973"/>
          </a:xfrm>
          <a:custGeom>
            <a:avLst/>
            <a:gdLst/>
            <a:ahLst/>
            <a:cxnLst/>
            <a:rect r="r" b="b" t="t" l="l"/>
            <a:pathLst>
              <a:path h="2075973" w="4125834">
                <a:moveTo>
                  <a:pt x="0" y="0"/>
                </a:moveTo>
                <a:lnTo>
                  <a:pt x="4125833" y="0"/>
                </a:lnTo>
                <a:lnTo>
                  <a:pt x="4125833" y="2075973"/>
                </a:lnTo>
                <a:lnTo>
                  <a:pt x="0" y="2075973"/>
                </a:lnTo>
                <a:lnTo>
                  <a:pt x="0" y="0"/>
                </a:lnTo>
                <a:close/>
              </a:path>
            </a:pathLst>
          </a:custGeom>
          <a:blipFill>
            <a:blip r:embed="rId11"/>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5807079" y="-1158917"/>
            <a:ext cx="6673841" cy="2677879"/>
          </a:xfrm>
          <a:custGeom>
            <a:avLst/>
            <a:gdLst/>
            <a:ahLst/>
            <a:cxnLst/>
            <a:rect r="r" b="b" t="t" l="l"/>
            <a:pathLst>
              <a:path h="2677879" w="6673841">
                <a:moveTo>
                  <a:pt x="0" y="0"/>
                </a:moveTo>
                <a:lnTo>
                  <a:pt x="6673842" y="0"/>
                </a:lnTo>
                <a:lnTo>
                  <a:pt x="6673842" y="2677879"/>
                </a:lnTo>
                <a:lnTo>
                  <a:pt x="0" y="2677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2463394" y="5809768"/>
            <a:ext cx="14059590"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922893" y="2664613"/>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Strengths</a:t>
            </a:r>
          </a:p>
        </p:txBody>
      </p:sp>
      <p:sp>
        <p:nvSpPr>
          <p:cNvPr name="AutoShape 6" id="6"/>
          <p:cNvSpPr/>
          <p:nvPr/>
        </p:nvSpPr>
        <p:spPr>
          <a:xfrm flipV="true">
            <a:off x="9493189" y="2344513"/>
            <a:ext cx="0" cy="7182195"/>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9718786" y="2641245"/>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Weaknesses</a:t>
            </a:r>
          </a:p>
        </p:txBody>
      </p:sp>
      <p:sp>
        <p:nvSpPr>
          <p:cNvPr name="TextBox 8" id="8"/>
          <p:cNvSpPr txBox="true"/>
          <p:nvPr/>
        </p:nvSpPr>
        <p:spPr>
          <a:xfrm rot="0">
            <a:off x="1922893" y="5957406"/>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Opportunities</a:t>
            </a:r>
          </a:p>
        </p:txBody>
      </p:sp>
      <p:sp>
        <p:nvSpPr>
          <p:cNvPr name="TextBox 9" id="9"/>
          <p:cNvSpPr txBox="true"/>
          <p:nvPr/>
        </p:nvSpPr>
        <p:spPr>
          <a:xfrm rot="0">
            <a:off x="9674164" y="5957406"/>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Threats</a:t>
            </a:r>
          </a:p>
        </p:txBody>
      </p:sp>
      <p:sp>
        <p:nvSpPr>
          <p:cNvPr name="TextBox 10" id="10"/>
          <p:cNvSpPr txBox="true"/>
          <p:nvPr/>
        </p:nvSpPr>
        <p:spPr>
          <a:xfrm rot="0">
            <a:off x="2211988" y="3220872"/>
            <a:ext cx="8085743" cy="1684021"/>
          </a:xfrm>
          <a:prstGeom prst="rect">
            <a:avLst/>
          </a:prstGeom>
        </p:spPr>
        <p:txBody>
          <a:bodyPr anchor="t" rtlCol="false" tIns="0" lIns="0" bIns="0" rIns="0">
            <a:spAutoFit/>
          </a:bodyPr>
          <a:lstStyle/>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Diverse Influencer Partnerships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Strategic Use of Micro-Influencers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Celebrity Endorsement by Rihanna </a:t>
            </a:r>
          </a:p>
          <a:p>
            <a:pPr algn="l">
              <a:lnSpc>
                <a:spcPts val="3419"/>
              </a:lnSpc>
              <a:spcBef>
                <a:spcPct val="0"/>
              </a:spcBef>
            </a:pPr>
          </a:p>
        </p:txBody>
      </p:sp>
      <p:sp>
        <p:nvSpPr>
          <p:cNvPr name="TextBox 11" id="11"/>
          <p:cNvSpPr txBox="true"/>
          <p:nvPr/>
        </p:nvSpPr>
        <p:spPr>
          <a:xfrm rot="0">
            <a:off x="9718786" y="3220872"/>
            <a:ext cx="8569214" cy="1255396"/>
          </a:xfrm>
          <a:prstGeom prst="rect">
            <a:avLst/>
          </a:prstGeom>
        </p:spPr>
        <p:txBody>
          <a:bodyPr anchor="t" rtlCol="false" tIns="0" lIns="0" bIns="0" rIns="0">
            <a:spAutoFit/>
          </a:bodyPr>
          <a:lstStyle/>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Reliance on Rihanna’s Personal Brand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Potential for Influencer Controversies </a:t>
            </a:r>
          </a:p>
          <a:p>
            <a:pPr algn="l" marL="410208" indent="-205104" lvl="1">
              <a:lnSpc>
                <a:spcPts val="3419"/>
              </a:lnSpc>
              <a:spcBef>
                <a:spcPct val="0"/>
              </a:spcBef>
              <a:buFont typeface="Arial"/>
              <a:buChar char="•"/>
            </a:pPr>
            <a:r>
              <a:rPr lang="en-US" sz="1899" spc="151">
                <a:solidFill>
                  <a:srgbClr val="FFFFFF"/>
                </a:solidFill>
                <a:latin typeface="Montserrat"/>
                <a:ea typeface="Montserrat"/>
                <a:cs typeface="Montserrat"/>
                <a:sym typeface="Montserrat"/>
              </a:rPr>
              <a:t>Costly Marketing Strategy </a:t>
            </a:r>
          </a:p>
        </p:txBody>
      </p:sp>
      <p:sp>
        <p:nvSpPr>
          <p:cNvPr name="TextBox 12" id="12"/>
          <p:cNvSpPr txBox="true"/>
          <p:nvPr/>
        </p:nvSpPr>
        <p:spPr>
          <a:xfrm rot="0">
            <a:off x="2211988" y="6598438"/>
            <a:ext cx="8085743" cy="2112646"/>
          </a:xfrm>
          <a:prstGeom prst="rect">
            <a:avLst/>
          </a:prstGeom>
        </p:spPr>
        <p:txBody>
          <a:bodyPr anchor="t" rtlCol="false" tIns="0" lIns="0" bIns="0" rIns="0">
            <a:spAutoFit/>
          </a:bodyPr>
          <a:lstStyle/>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Expansion into Emerging Markets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Subscription Boxes and Influencer-Led Curated Collections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Sustainability-Focused Influencer Marketing </a:t>
            </a:r>
          </a:p>
          <a:p>
            <a:pPr algn="l">
              <a:lnSpc>
                <a:spcPts val="3419"/>
              </a:lnSpc>
              <a:spcBef>
                <a:spcPct val="0"/>
              </a:spcBef>
            </a:pPr>
          </a:p>
        </p:txBody>
      </p:sp>
      <p:sp>
        <p:nvSpPr>
          <p:cNvPr name="TextBox 13" id="13"/>
          <p:cNvSpPr txBox="true"/>
          <p:nvPr/>
        </p:nvSpPr>
        <p:spPr>
          <a:xfrm rot="0">
            <a:off x="9718786" y="6598438"/>
            <a:ext cx="8805084" cy="1628775"/>
          </a:xfrm>
          <a:prstGeom prst="rect">
            <a:avLst/>
          </a:prstGeom>
        </p:spPr>
        <p:txBody>
          <a:bodyPr anchor="t" rtlCol="false" tIns="0" lIns="0" bIns="0" rIns="0">
            <a:spAutoFit/>
          </a:bodyPr>
          <a:lstStyle/>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Algorithm Changes on Social Media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Economic Downturn Affecting Luxury Purchases </a:t>
            </a:r>
          </a:p>
          <a:p>
            <a:pPr algn="l" marL="410208" indent="-205104" lvl="1">
              <a:lnSpc>
                <a:spcPts val="3419"/>
              </a:lnSpc>
              <a:buFont typeface="Arial"/>
              <a:buChar char="•"/>
            </a:pPr>
            <a:r>
              <a:rPr lang="en-US" sz="1899" spc="151">
                <a:solidFill>
                  <a:srgbClr val="FFFFFF"/>
                </a:solidFill>
                <a:latin typeface="Montserrat"/>
                <a:ea typeface="Montserrat"/>
                <a:cs typeface="Montserrat"/>
                <a:sym typeface="Montserrat"/>
              </a:rPr>
              <a:t>Increasing Competition from Other Inclusive Brands </a:t>
            </a:r>
          </a:p>
          <a:p>
            <a:pPr algn="l">
              <a:lnSpc>
                <a:spcPts val="2879"/>
              </a:lnSpc>
              <a:spcBef>
                <a:spcPct val="0"/>
              </a:spcBef>
            </a:pPr>
          </a:p>
        </p:txBody>
      </p:sp>
      <p:sp>
        <p:nvSpPr>
          <p:cNvPr name="TextBox 14" id="14"/>
          <p:cNvSpPr txBox="true"/>
          <p:nvPr/>
        </p:nvSpPr>
        <p:spPr>
          <a:xfrm rot="0">
            <a:off x="641662" y="1366562"/>
            <a:ext cx="7389321" cy="556261"/>
          </a:xfrm>
          <a:prstGeom prst="rect">
            <a:avLst/>
          </a:prstGeom>
        </p:spPr>
        <p:txBody>
          <a:bodyPr anchor="t" rtlCol="false" tIns="0" lIns="0" bIns="0" rIns="0">
            <a:spAutoFit/>
          </a:bodyPr>
          <a:lstStyle/>
          <a:p>
            <a:pPr algn="l" marL="0" indent="0" lvl="0">
              <a:lnSpc>
                <a:spcPts val="4859"/>
              </a:lnSpc>
              <a:spcBef>
                <a:spcPct val="0"/>
              </a:spcBef>
            </a:pPr>
            <a:r>
              <a:rPr lang="en-US" b="true" sz="2699" spc="215">
                <a:solidFill>
                  <a:srgbClr val="FFFFFF"/>
                </a:solidFill>
                <a:latin typeface="Montserrat Bold"/>
                <a:ea typeface="Montserrat Bold"/>
                <a:cs typeface="Montserrat Bold"/>
                <a:sym typeface="Montserrat Bold"/>
              </a:rPr>
              <a:t>Influencer Marketing</a:t>
            </a:r>
          </a:p>
        </p:txBody>
      </p:sp>
      <p:sp>
        <p:nvSpPr>
          <p:cNvPr name="Freeform 15" id="15"/>
          <p:cNvSpPr/>
          <p:nvPr/>
        </p:nvSpPr>
        <p:spPr>
          <a:xfrm flipH="false" flipV="false" rot="0">
            <a:off x="7176662" y="87565"/>
            <a:ext cx="3934676" cy="1979790"/>
          </a:xfrm>
          <a:custGeom>
            <a:avLst/>
            <a:gdLst/>
            <a:ahLst/>
            <a:cxnLst/>
            <a:rect r="r" b="b" t="t" l="l"/>
            <a:pathLst>
              <a:path h="1979790" w="3934676">
                <a:moveTo>
                  <a:pt x="0" y="0"/>
                </a:moveTo>
                <a:lnTo>
                  <a:pt x="3934676" y="0"/>
                </a:lnTo>
                <a:lnTo>
                  <a:pt x="3934676" y="1979790"/>
                </a:lnTo>
                <a:lnTo>
                  <a:pt x="0" y="1979790"/>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3196906"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973547"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314453" y="9505409"/>
            <a:ext cx="6170453" cy="1563181"/>
          </a:xfrm>
          <a:custGeom>
            <a:avLst/>
            <a:gdLst/>
            <a:ahLst/>
            <a:cxnLst/>
            <a:rect r="r" b="b" t="t" l="l"/>
            <a:pathLst>
              <a:path h="1563181" w="6170453">
                <a:moveTo>
                  <a:pt x="0" y="0"/>
                </a:moveTo>
                <a:lnTo>
                  <a:pt x="6170453" y="0"/>
                </a:lnTo>
                <a:lnTo>
                  <a:pt x="6170453" y="1563182"/>
                </a:lnTo>
                <a:lnTo>
                  <a:pt x="0" y="1563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493371" y="4119323"/>
            <a:ext cx="11301259" cy="2048353"/>
          </a:xfrm>
          <a:custGeom>
            <a:avLst/>
            <a:gdLst/>
            <a:ahLst/>
            <a:cxnLst/>
            <a:rect r="r" b="b" t="t" l="l"/>
            <a:pathLst>
              <a:path h="2048353" w="11301259">
                <a:moveTo>
                  <a:pt x="0" y="0"/>
                </a:moveTo>
                <a:lnTo>
                  <a:pt x="11301258" y="0"/>
                </a:lnTo>
                <a:lnTo>
                  <a:pt x="11301258" y="2048354"/>
                </a:lnTo>
                <a:lnTo>
                  <a:pt x="0" y="2048354"/>
                </a:lnTo>
                <a:lnTo>
                  <a:pt x="0" y="0"/>
                </a:lnTo>
                <a:close/>
              </a:path>
            </a:pathLst>
          </a:custGeom>
          <a:blipFill>
            <a:blip r:embed="rId7"/>
            <a:stretch>
              <a:fillRect l="0" t="0" r="0" b="0"/>
            </a:stretch>
          </a:blipFill>
        </p:spPr>
      </p:sp>
      <p:sp>
        <p:nvSpPr>
          <p:cNvPr name="TextBox 9" id="9"/>
          <p:cNvSpPr txBox="true"/>
          <p:nvPr/>
        </p:nvSpPr>
        <p:spPr>
          <a:xfrm rot="0">
            <a:off x="561387" y="5324475"/>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06</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false" flipV="false" rot="0">
            <a:off x="11433749" y="6010540"/>
            <a:ext cx="6418269" cy="3490041"/>
          </a:xfrm>
          <a:custGeom>
            <a:avLst/>
            <a:gdLst/>
            <a:ahLst/>
            <a:cxnLst/>
            <a:rect r="r" b="b" t="t" l="l"/>
            <a:pathLst>
              <a:path h="3490041" w="6418269">
                <a:moveTo>
                  <a:pt x="0" y="0"/>
                </a:moveTo>
                <a:lnTo>
                  <a:pt x="6418269" y="0"/>
                </a:lnTo>
                <a:lnTo>
                  <a:pt x="6418269" y="3490041"/>
                </a:lnTo>
                <a:lnTo>
                  <a:pt x="0" y="3490041"/>
                </a:lnTo>
                <a:lnTo>
                  <a:pt x="0" y="0"/>
                </a:lnTo>
                <a:close/>
              </a:path>
            </a:pathLst>
          </a:custGeom>
          <a:blipFill>
            <a:blip r:embed="rId3"/>
            <a:stretch>
              <a:fillRect l="-5842" t="0" r="0" b="0"/>
            </a:stretch>
          </a:blipFill>
        </p:spPr>
      </p:sp>
      <p:sp>
        <p:nvSpPr>
          <p:cNvPr name="Freeform 4" id="4"/>
          <p:cNvSpPr/>
          <p:nvPr/>
        </p:nvSpPr>
        <p:spPr>
          <a:xfrm flipH="false" flipV="false" rot="0">
            <a:off x="11433749" y="2168400"/>
            <a:ext cx="6418269" cy="2671605"/>
          </a:xfrm>
          <a:custGeom>
            <a:avLst/>
            <a:gdLst/>
            <a:ahLst/>
            <a:cxnLst/>
            <a:rect r="r" b="b" t="t" l="l"/>
            <a:pathLst>
              <a:path h="2671605" w="6418269">
                <a:moveTo>
                  <a:pt x="0" y="0"/>
                </a:moveTo>
                <a:lnTo>
                  <a:pt x="6418269" y="0"/>
                </a:lnTo>
                <a:lnTo>
                  <a:pt x="6418269" y="2671604"/>
                </a:lnTo>
                <a:lnTo>
                  <a:pt x="0" y="2671604"/>
                </a:lnTo>
                <a:lnTo>
                  <a:pt x="0" y="0"/>
                </a:lnTo>
                <a:close/>
              </a:path>
            </a:pathLst>
          </a:custGeom>
          <a:blipFill>
            <a:blip r:embed="rId4"/>
            <a:stretch>
              <a:fillRect l="0" t="0" r="0" b="0"/>
            </a:stretch>
          </a:blipFill>
        </p:spPr>
      </p:sp>
      <p:sp>
        <p:nvSpPr>
          <p:cNvPr name="TextBox 5" id="5"/>
          <p:cNvSpPr txBox="true"/>
          <p:nvPr/>
        </p:nvSpPr>
        <p:spPr>
          <a:xfrm rot="0">
            <a:off x="277783" y="1464010"/>
            <a:ext cx="10827407" cy="7769877"/>
          </a:xfrm>
          <a:prstGeom prst="rect">
            <a:avLst/>
          </a:prstGeom>
        </p:spPr>
        <p:txBody>
          <a:bodyPr anchor="t" rtlCol="false" tIns="0" lIns="0" bIns="0" rIns="0">
            <a:spAutoFit/>
          </a:bodyPr>
          <a:lstStyle/>
          <a:p>
            <a:pPr algn="l">
              <a:lnSpc>
                <a:spcPts val="3693"/>
              </a:lnSpc>
              <a:spcBef>
                <a:spcPct val="0"/>
              </a:spcBef>
            </a:pPr>
            <a:r>
              <a:rPr lang="en-US" b="true" sz="2052" spc="164">
                <a:solidFill>
                  <a:srgbClr val="FFFFFF"/>
                </a:solidFill>
                <a:latin typeface="Montserrat Bold"/>
                <a:ea typeface="Montserrat Bold"/>
                <a:cs typeface="Montserrat Bold"/>
                <a:sym typeface="Montserrat Bold"/>
              </a:rPr>
              <a:t>Digital Innovation &amp; AI-Powered Personalization</a:t>
            </a:r>
          </a:p>
          <a:p>
            <a:pPr algn="l">
              <a:lnSpc>
                <a:spcPts val="4233"/>
              </a:lnSpc>
              <a:spcBef>
                <a:spcPct val="0"/>
              </a:spcBef>
            </a:pPr>
          </a:p>
          <a:p>
            <a:pPr algn="l" marL="380869" indent="-190434" lvl="1">
              <a:lnSpc>
                <a:spcPts val="3175"/>
              </a:lnSpc>
              <a:buFont typeface="Arial"/>
              <a:buChar char="•"/>
            </a:pPr>
            <a:r>
              <a:rPr lang="en-US" sz="1764" spc="141">
                <a:solidFill>
                  <a:srgbClr val="FFFFFF"/>
                </a:solidFill>
                <a:latin typeface="Montserrat"/>
                <a:ea typeface="Montserrat"/>
                <a:cs typeface="Montserrat"/>
                <a:sym typeface="Montserrat"/>
              </a:rPr>
              <a:t>ModiFace AR &amp; AI-powered Try-Ons - </a:t>
            </a:r>
          </a:p>
          <a:p>
            <a:pPr algn="l">
              <a:lnSpc>
                <a:spcPts val="3175"/>
              </a:lnSpc>
              <a:spcBef>
                <a:spcPct val="0"/>
              </a:spcBef>
            </a:pPr>
            <a:r>
              <a:rPr lang="en-US" sz="1764" spc="141">
                <a:solidFill>
                  <a:srgbClr val="FFFFFF"/>
                </a:solidFill>
                <a:latin typeface="Montserrat"/>
                <a:ea typeface="Montserrat"/>
                <a:cs typeface="Montserrat"/>
                <a:sym typeface="Montserrat"/>
              </a:rPr>
              <a:t>L’Oréal's ModiFace technology allows customers to virtually try on makeup through Instagram, Snapchat, and brand websites. It enhances product discovery and reduces return rates by 20% (Forbes, 2023).</a:t>
            </a:r>
          </a:p>
          <a:p>
            <a:pPr algn="l">
              <a:lnSpc>
                <a:spcPts val="3175"/>
              </a:lnSpc>
              <a:spcBef>
                <a:spcPct val="0"/>
              </a:spcBef>
            </a:pPr>
          </a:p>
          <a:p>
            <a:pPr algn="l">
              <a:lnSpc>
                <a:spcPts val="3175"/>
              </a:lnSpc>
              <a:spcBef>
                <a:spcPct val="0"/>
              </a:spcBef>
            </a:pPr>
          </a:p>
          <a:p>
            <a:pPr algn="l" marL="380869" indent="-190434" lvl="1">
              <a:lnSpc>
                <a:spcPts val="3175"/>
              </a:lnSpc>
              <a:buFont typeface="Arial"/>
              <a:buChar char="•"/>
            </a:pPr>
            <a:r>
              <a:rPr lang="en-US" sz="1764" spc="141">
                <a:solidFill>
                  <a:srgbClr val="FFFFFF"/>
                </a:solidFill>
                <a:latin typeface="Montserrat"/>
                <a:ea typeface="Montserrat"/>
                <a:cs typeface="Montserrat"/>
                <a:sym typeface="Montserrat"/>
              </a:rPr>
              <a:t>Google Cloud for Precision Advertising</a:t>
            </a:r>
          </a:p>
          <a:p>
            <a:pPr algn="l">
              <a:lnSpc>
                <a:spcPts val="3175"/>
              </a:lnSpc>
              <a:spcBef>
                <a:spcPct val="0"/>
              </a:spcBef>
            </a:pPr>
            <a:r>
              <a:rPr lang="en-US" sz="1764" spc="141">
                <a:solidFill>
                  <a:srgbClr val="FFFFFF"/>
                </a:solidFill>
                <a:latin typeface="Montserrat"/>
                <a:ea typeface="Montserrat"/>
                <a:cs typeface="Montserrat"/>
                <a:sym typeface="Montserrat"/>
              </a:rPr>
              <a:t>L’Oréal leverages Google Cloud AI to optimize digital ad campaigns, increasing conversion rates by 30% through targeted, data-driven marketing (Marketing Dive, 2023).</a:t>
            </a:r>
          </a:p>
          <a:p>
            <a:pPr algn="l">
              <a:lnSpc>
                <a:spcPts val="3175"/>
              </a:lnSpc>
              <a:spcBef>
                <a:spcPct val="0"/>
              </a:spcBef>
            </a:pPr>
          </a:p>
          <a:p>
            <a:pPr algn="l">
              <a:lnSpc>
                <a:spcPts val="3175"/>
              </a:lnSpc>
              <a:spcBef>
                <a:spcPct val="0"/>
              </a:spcBef>
            </a:pPr>
          </a:p>
          <a:p>
            <a:pPr algn="l" marL="380869" indent="-190434" lvl="1">
              <a:lnSpc>
                <a:spcPts val="3175"/>
              </a:lnSpc>
              <a:spcBef>
                <a:spcPct val="0"/>
              </a:spcBef>
              <a:buFont typeface="Arial"/>
              <a:buChar char="•"/>
            </a:pPr>
            <a:r>
              <a:rPr lang="en-US" sz="1764" spc="141">
                <a:solidFill>
                  <a:srgbClr val="FFFFFF"/>
                </a:solidFill>
                <a:latin typeface="Montserrat"/>
                <a:ea typeface="Montserrat"/>
                <a:cs typeface="Montserrat"/>
                <a:sym typeface="Montserrat"/>
              </a:rPr>
              <a:t>AI Skin Analysis – Skin Genius &amp; Perso</a:t>
            </a:r>
          </a:p>
          <a:p>
            <a:pPr algn="l">
              <a:lnSpc>
                <a:spcPts val="3175"/>
              </a:lnSpc>
              <a:spcBef>
                <a:spcPct val="0"/>
              </a:spcBef>
            </a:pPr>
            <a:r>
              <a:rPr lang="en-US" sz="1764" spc="141">
                <a:solidFill>
                  <a:srgbClr val="FFFFFF"/>
                </a:solidFill>
                <a:latin typeface="Montserrat"/>
                <a:ea typeface="Montserrat"/>
                <a:cs typeface="Montserrat"/>
                <a:sym typeface="Montserrat"/>
              </a:rPr>
              <a:t>The Skin Genius tool assesses skin conditions from selfies and recommends personalized skincare products, while Perso creates custom skincare &amp; lipstick shades tailored to user preferences (TechCrunch, 2024).</a:t>
            </a:r>
          </a:p>
          <a:p>
            <a:pPr algn="l">
              <a:lnSpc>
                <a:spcPts val="3175"/>
              </a:lnSpc>
              <a:spcBef>
                <a:spcPct val="0"/>
              </a:spcBef>
            </a:pPr>
          </a:p>
        </p:txBody>
      </p:sp>
      <p:sp>
        <p:nvSpPr>
          <p:cNvPr name="Freeform 6" id="6"/>
          <p:cNvSpPr/>
          <p:nvPr/>
        </p:nvSpPr>
        <p:spPr>
          <a:xfrm flipH="false" flipV="false" rot="0">
            <a:off x="6272145" y="298845"/>
            <a:ext cx="5743710" cy="1041047"/>
          </a:xfrm>
          <a:custGeom>
            <a:avLst/>
            <a:gdLst/>
            <a:ahLst/>
            <a:cxnLst/>
            <a:rect r="r" b="b" t="t" l="l"/>
            <a:pathLst>
              <a:path h="1041047" w="5743710">
                <a:moveTo>
                  <a:pt x="0" y="0"/>
                </a:moveTo>
                <a:lnTo>
                  <a:pt x="5743710" y="0"/>
                </a:lnTo>
                <a:lnTo>
                  <a:pt x="5743710" y="1041048"/>
                </a:lnTo>
                <a:lnTo>
                  <a:pt x="0" y="1041048"/>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8287" r="0" b="-29489"/>
            </a:stretch>
          </a:blipFill>
        </p:spPr>
      </p:sp>
      <p:sp>
        <p:nvSpPr>
          <p:cNvPr name="TextBox 3" id="3"/>
          <p:cNvSpPr txBox="true"/>
          <p:nvPr/>
        </p:nvSpPr>
        <p:spPr>
          <a:xfrm rot="0">
            <a:off x="605716" y="1904350"/>
            <a:ext cx="7620298" cy="379095"/>
          </a:xfrm>
          <a:prstGeom prst="rect">
            <a:avLst/>
          </a:prstGeom>
        </p:spPr>
        <p:txBody>
          <a:bodyPr anchor="t" rtlCol="false" tIns="0" lIns="0" bIns="0" rIns="0">
            <a:spAutoFit/>
          </a:bodyPr>
          <a:lstStyle/>
          <a:p>
            <a:pPr algn="ctr">
              <a:lnSpc>
                <a:spcPts val="3119"/>
              </a:lnSpc>
              <a:spcBef>
                <a:spcPct val="0"/>
              </a:spcBef>
            </a:pPr>
            <a:r>
              <a:rPr lang="en-US" b="true" sz="2399">
                <a:solidFill>
                  <a:srgbClr val="FFFFFF"/>
                </a:solidFill>
                <a:latin typeface="Montserrat Bold"/>
                <a:ea typeface="Montserrat Bold"/>
                <a:cs typeface="Montserrat Bold"/>
                <a:sym typeface="Montserrat Bold"/>
              </a:rPr>
              <a:t>SWOT ANALYSIS: L’OREAL’S DIGITAL STRATEGY</a:t>
            </a:r>
          </a:p>
        </p:txBody>
      </p:sp>
      <p:sp>
        <p:nvSpPr>
          <p:cNvPr name="AutoShape 4" id="4"/>
          <p:cNvSpPr/>
          <p:nvPr/>
        </p:nvSpPr>
        <p:spPr>
          <a:xfrm>
            <a:off x="2463394" y="6129699"/>
            <a:ext cx="14059590" cy="0"/>
          </a:xfrm>
          <a:prstGeom prst="line">
            <a:avLst/>
          </a:prstGeom>
          <a:ln cap="flat" w="38100">
            <a:solidFill>
              <a:srgbClr val="FFFFFF"/>
            </a:solidFill>
            <a:prstDash val="solid"/>
            <a:headEnd type="none" len="sm" w="sm"/>
            <a:tailEnd type="none" len="sm" w="sm"/>
          </a:ln>
        </p:spPr>
      </p:sp>
      <p:sp>
        <p:nvSpPr>
          <p:cNvPr name="AutoShape 5" id="5"/>
          <p:cNvSpPr/>
          <p:nvPr/>
        </p:nvSpPr>
        <p:spPr>
          <a:xfrm flipV="true">
            <a:off x="9493189" y="2639835"/>
            <a:ext cx="0" cy="7182195"/>
          </a:xfrm>
          <a:prstGeom prst="line">
            <a:avLst/>
          </a:prstGeom>
          <a:ln cap="flat" w="38100">
            <a:solidFill>
              <a:srgbClr val="FFFFFF"/>
            </a:solidFill>
            <a:prstDash val="solid"/>
            <a:headEnd type="none" len="sm" w="sm"/>
            <a:tailEnd type="none" len="sm" w="sm"/>
          </a:ln>
        </p:spPr>
      </p:sp>
      <p:sp>
        <p:nvSpPr>
          <p:cNvPr name="AutoShape 6" id="6"/>
          <p:cNvSpPr/>
          <p:nvPr/>
        </p:nvSpPr>
        <p:spPr>
          <a:xfrm>
            <a:off x="2463394" y="6129699"/>
            <a:ext cx="14059590"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2480658" y="253109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Strengths</a:t>
            </a:r>
          </a:p>
        </p:txBody>
      </p:sp>
      <p:sp>
        <p:nvSpPr>
          <p:cNvPr name="AutoShape 8" id="8"/>
          <p:cNvSpPr/>
          <p:nvPr/>
        </p:nvSpPr>
        <p:spPr>
          <a:xfrm flipV="true">
            <a:off x="9493189" y="2664445"/>
            <a:ext cx="0" cy="7182195"/>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9869979" y="2531095"/>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Weaknesses</a:t>
            </a:r>
          </a:p>
        </p:txBody>
      </p:sp>
      <p:sp>
        <p:nvSpPr>
          <p:cNvPr name="TextBox 10" id="10"/>
          <p:cNvSpPr txBox="true"/>
          <p:nvPr/>
        </p:nvSpPr>
        <p:spPr>
          <a:xfrm rot="0">
            <a:off x="2480658" y="639639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Opportunities</a:t>
            </a:r>
          </a:p>
        </p:txBody>
      </p:sp>
      <p:sp>
        <p:nvSpPr>
          <p:cNvPr name="TextBox 11" id="11"/>
          <p:cNvSpPr txBox="true"/>
          <p:nvPr/>
        </p:nvSpPr>
        <p:spPr>
          <a:xfrm rot="0">
            <a:off x="9869979" y="6396399"/>
            <a:ext cx="7389321"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Threats</a:t>
            </a:r>
          </a:p>
        </p:txBody>
      </p:sp>
      <p:sp>
        <p:nvSpPr>
          <p:cNvPr name="TextBox 12" id="12"/>
          <p:cNvSpPr txBox="true"/>
          <p:nvPr/>
        </p:nvSpPr>
        <p:spPr>
          <a:xfrm rot="0">
            <a:off x="2480658" y="3397013"/>
            <a:ext cx="5117759" cy="17735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Advanced AI technology (ModiFace, Skin Genius)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Industry leadership in digital beauty</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Strong partnerships (Google Cloud, social media)</a:t>
            </a:r>
          </a:p>
        </p:txBody>
      </p:sp>
      <p:sp>
        <p:nvSpPr>
          <p:cNvPr name="TextBox 13" id="13"/>
          <p:cNvSpPr txBox="true"/>
          <p:nvPr/>
        </p:nvSpPr>
        <p:spPr>
          <a:xfrm rot="0">
            <a:off x="9869979" y="3328059"/>
            <a:ext cx="5231908" cy="24974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High investment costs for AI and tech integration</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Dependence on data accuracy for AI recommendations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Potential privacy concerns with AI-driven personalization</a:t>
            </a:r>
          </a:p>
          <a:p>
            <a:pPr algn="l">
              <a:lnSpc>
                <a:spcPts val="2879"/>
              </a:lnSpc>
            </a:pPr>
          </a:p>
        </p:txBody>
      </p:sp>
      <p:sp>
        <p:nvSpPr>
          <p:cNvPr name="TextBox 14" id="14"/>
          <p:cNvSpPr txBox="true"/>
          <p:nvPr/>
        </p:nvSpPr>
        <p:spPr>
          <a:xfrm rot="0">
            <a:off x="2463394" y="7261292"/>
            <a:ext cx="5418872" cy="177355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Rising demand for personalized beauty experiences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Expansion in emerging digital markets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Growth in e-commerce and social commerce</a:t>
            </a:r>
          </a:p>
        </p:txBody>
      </p:sp>
      <p:sp>
        <p:nvSpPr>
          <p:cNvPr name="TextBox 15" id="15"/>
          <p:cNvSpPr txBox="true"/>
          <p:nvPr/>
        </p:nvSpPr>
        <p:spPr>
          <a:xfrm rot="0">
            <a:off x="9869979" y="7185092"/>
            <a:ext cx="5418872" cy="2135505"/>
          </a:xfrm>
          <a:prstGeom prst="rect">
            <a:avLst/>
          </a:prstGeom>
        </p:spPr>
        <p:txBody>
          <a:bodyPr anchor="t" rtlCol="false" tIns="0" lIns="0" bIns="0" rIns="0">
            <a:spAutoFit/>
          </a:bodyPr>
          <a:lstStyle/>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Intense competition from tech-driven beauty startups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Evolving data privacy regulations</a:t>
            </a:r>
          </a:p>
          <a:p>
            <a:pPr algn="l" marL="345439" indent="-172720" lvl="1">
              <a:lnSpc>
                <a:spcPts val="2879"/>
              </a:lnSpc>
              <a:buFont typeface="Arial"/>
              <a:buChar char="•"/>
            </a:pPr>
            <a:r>
              <a:rPr lang="en-US" sz="1599" spc="127">
                <a:solidFill>
                  <a:srgbClr val="FFFFFF"/>
                </a:solidFill>
                <a:latin typeface="Montserrat"/>
                <a:ea typeface="Montserrat"/>
                <a:cs typeface="Montserrat"/>
                <a:sym typeface="Montserrat"/>
              </a:rPr>
              <a:t>Dependence on policies of social media platforms</a:t>
            </a:r>
          </a:p>
          <a:p>
            <a:pPr algn="l">
              <a:lnSpc>
                <a:spcPts val="2879"/>
              </a:lnSpc>
            </a:pPr>
          </a:p>
        </p:txBody>
      </p:sp>
      <p:sp>
        <p:nvSpPr>
          <p:cNvPr name="Freeform 16" id="16"/>
          <p:cNvSpPr/>
          <p:nvPr/>
        </p:nvSpPr>
        <p:spPr>
          <a:xfrm flipH="false" flipV="false" rot="0">
            <a:off x="6272145" y="298845"/>
            <a:ext cx="5743710" cy="1041047"/>
          </a:xfrm>
          <a:custGeom>
            <a:avLst/>
            <a:gdLst/>
            <a:ahLst/>
            <a:cxnLst/>
            <a:rect r="r" b="b" t="t" l="l"/>
            <a:pathLst>
              <a:path h="1041047" w="5743710">
                <a:moveTo>
                  <a:pt x="0" y="0"/>
                </a:moveTo>
                <a:lnTo>
                  <a:pt x="5743710" y="0"/>
                </a:lnTo>
                <a:lnTo>
                  <a:pt x="5743710" y="1041048"/>
                </a:lnTo>
                <a:lnTo>
                  <a:pt x="0" y="1041048"/>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false" flipV="false" rot="0">
            <a:off x="12015855" y="2021685"/>
            <a:ext cx="5738384" cy="2611948"/>
          </a:xfrm>
          <a:custGeom>
            <a:avLst/>
            <a:gdLst/>
            <a:ahLst/>
            <a:cxnLst/>
            <a:rect r="r" b="b" t="t" l="l"/>
            <a:pathLst>
              <a:path h="2611948" w="5738384">
                <a:moveTo>
                  <a:pt x="0" y="0"/>
                </a:moveTo>
                <a:lnTo>
                  <a:pt x="5738384" y="0"/>
                </a:lnTo>
                <a:lnTo>
                  <a:pt x="5738384" y="2611947"/>
                </a:lnTo>
                <a:lnTo>
                  <a:pt x="0" y="2611947"/>
                </a:lnTo>
                <a:lnTo>
                  <a:pt x="0" y="0"/>
                </a:lnTo>
                <a:close/>
              </a:path>
            </a:pathLst>
          </a:custGeom>
          <a:blipFill>
            <a:blip r:embed="rId3"/>
            <a:stretch>
              <a:fillRect l="0" t="0" r="-9350" b="0"/>
            </a:stretch>
          </a:blipFill>
        </p:spPr>
      </p:sp>
      <p:sp>
        <p:nvSpPr>
          <p:cNvPr name="Freeform 4" id="4"/>
          <p:cNvSpPr/>
          <p:nvPr/>
        </p:nvSpPr>
        <p:spPr>
          <a:xfrm flipH="false" flipV="false" rot="0">
            <a:off x="719179" y="4922074"/>
            <a:ext cx="5465683" cy="3477541"/>
          </a:xfrm>
          <a:custGeom>
            <a:avLst/>
            <a:gdLst/>
            <a:ahLst/>
            <a:cxnLst/>
            <a:rect r="r" b="b" t="t" l="l"/>
            <a:pathLst>
              <a:path h="3477541" w="5465683">
                <a:moveTo>
                  <a:pt x="0" y="0"/>
                </a:moveTo>
                <a:lnTo>
                  <a:pt x="5465683" y="0"/>
                </a:lnTo>
                <a:lnTo>
                  <a:pt x="5465683" y="3477540"/>
                </a:lnTo>
                <a:lnTo>
                  <a:pt x="0" y="3477540"/>
                </a:lnTo>
                <a:lnTo>
                  <a:pt x="0" y="0"/>
                </a:lnTo>
                <a:close/>
              </a:path>
            </a:pathLst>
          </a:custGeom>
          <a:blipFill>
            <a:blip r:embed="rId4"/>
            <a:stretch>
              <a:fillRect l="0" t="0" r="0" b="0"/>
            </a:stretch>
          </a:blipFill>
        </p:spPr>
      </p:sp>
      <p:sp>
        <p:nvSpPr>
          <p:cNvPr name="Freeform 5" id="5"/>
          <p:cNvSpPr/>
          <p:nvPr/>
        </p:nvSpPr>
        <p:spPr>
          <a:xfrm flipH="false" flipV="false" rot="0">
            <a:off x="9144000" y="6660844"/>
            <a:ext cx="6480021" cy="3450611"/>
          </a:xfrm>
          <a:custGeom>
            <a:avLst/>
            <a:gdLst/>
            <a:ahLst/>
            <a:cxnLst/>
            <a:rect r="r" b="b" t="t" l="l"/>
            <a:pathLst>
              <a:path h="3450611" w="6480021">
                <a:moveTo>
                  <a:pt x="0" y="0"/>
                </a:moveTo>
                <a:lnTo>
                  <a:pt x="6480021" y="0"/>
                </a:lnTo>
                <a:lnTo>
                  <a:pt x="6480021" y="3450611"/>
                </a:lnTo>
                <a:lnTo>
                  <a:pt x="0" y="3450611"/>
                </a:lnTo>
                <a:lnTo>
                  <a:pt x="0" y="0"/>
                </a:lnTo>
                <a:close/>
              </a:path>
            </a:pathLst>
          </a:custGeom>
          <a:blipFill>
            <a:blip r:embed="rId5"/>
            <a:stretch>
              <a:fillRect l="0" t="0" r="0" b="0"/>
            </a:stretch>
          </a:blipFill>
        </p:spPr>
      </p:sp>
      <p:sp>
        <p:nvSpPr>
          <p:cNvPr name="TextBox 6" id="6"/>
          <p:cNvSpPr txBox="true"/>
          <p:nvPr/>
        </p:nvSpPr>
        <p:spPr>
          <a:xfrm rot="0">
            <a:off x="719179" y="1576108"/>
            <a:ext cx="11086175" cy="3057524"/>
          </a:xfrm>
          <a:prstGeom prst="rect">
            <a:avLst/>
          </a:prstGeom>
        </p:spPr>
        <p:txBody>
          <a:bodyPr anchor="t" rtlCol="false" tIns="0" lIns="0" bIns="0" rIns="0">
            <a:spAutoFit/>
          </a:bodyPr>
          <a:lstStyle/>
          <a:p>
            <a:pPr algn="l">
              <a:lnSpc>
                <a:spcPts val="3960"/>
              </a:lnSpc>
            </a:pPr>
            <a:r>
              <a:rPr lang="en-US" b="true" sz="2200" spc="176">
                <a:solidFill>
                  <a:srgbClr val="FFFFFF"/>
                </a:solidFill>
                <a:latin typeface="Montserrat Bold"/>
                <a:ea typeface="Montserrat Bold"/>
                <a:cs typeface="Montserrat Bold"/>
                <a:sym typeface="Montserrat Bold"/>
              </a:rPr>
              <a:t>Social Commerce &amp; Loyalty Programs</a:t>
            </a:r>
          </a:p>
          <a:p>
            <a:pPr algn="l">
              <a:lnSpc>
                <a:spcPts val="4320"/>
              </a:lnSpc>
            </a:pPr>
          </a:p>
          <a:p>
            <a:pPr algn="l" marL="388623" indent="-194312" lvl="1">
              <a:lnSpc>
                <a:spcPts val="3240"/>
              </a:lnSpc>
              <a:buFont typeface="Arial"/>
              <a:buChar char="•"/>
            </a:pPr>
            <a:r>
              <a:rPr lang="en-US" sz="1800" spc="144">
                <a:solidFill>
                  <a:srgbClr val="FFFFFF"/>
                </a:solidFill>
                <a:latin typeface="Montserrat"/>
                <a:ea typeface="Montserrat"/>
                <a:cs typeface="Montserrat"/>
                <a:sym typeface="Montserrat"/>
              </a:rPr>
              <a:t>TikTok's Role in L’Oréal’s Growth</a:t>
            </a:r>
          </a:p>
          <a:p>
            <a:pPr algn="l">
              <a:lnSpc>
                <a:spcPts val="3240"/>
              </a:lnSpc>
            </a:pPr>
            <a:r>
              <a:rPr lang="en-US" sz="1800" spc="144">
                <a:solidFill>
                  <a:srgbClr val="FFFFFF"/>
                </a:solidFill>
                <a:latin typeface="Montserrat"/>
                <a:ea typeface="Montserrat"/>
                <a:cs typeface="Montserrat"/>
                <a:sym typeface="Montserrat"/>
              </a:rPr>
              <a:t>L’Oréal utilizes #LOrealParis trends, branded challenges, and influencer collaborations to drive engagement.</a:t>
            </a:r>
          </a:p>
          <a:p>
            <a:pPr algn="l">
              <a:lnSpc>
                <a:spcPts val="3240"/>
              </a:lnSpc>
            </a:pPr>
          </a:p>
          <a:p>
            <a:pPr algn="l">
              <a:lnSpc>
                <a:spcPts val="3240"/>
              </a:lnSpc>
            </a:pPr>
          </a:p>
        </p:txBody>
      </p:sp>
      <p:sp>
        <p:nvSpPr>
          <p:cNvPr name="TextBox 7" id="7"/>
          <p:cNvSpPr txBox="true"/>
          <p:nvPr/>
        </p:nvSpPr>
        <p:spPr>
          <a:xfrm rot="0">
            <a:off x="7943113" y="4890807"/>
            <a:ext cx="9971908" cy="1605699"/>
          </a:xfrm>
          <a:prstGeom prst="rect">
            <a:avLst/>
          </a:prstGeom>
        </p:spPr>
        <p:txBody>
          <a:bodyPr anchor="t" rtlCol="false" tIns="0" lIns="0" bIns="0" rIns="0">
            <a:spAutoFit/>
          </a:bodyPr>
          <a:lstStyle/>
          <a:p>
            <a:pPr algn="ctr" marL="389232" indent="-194616" lvl="1">
              <a:lnSpc>
                <a:spcPts val="3245"/>
              </a:lnSpc>
              <a:buFont typeface="Arial"/>
              <a:buChar char="•"/>
            </a:pPr>
            <a:r>
              <a:rPr lang="en-US" sz="1802" spc="144">
                <a:solidFill>
                  <a:srgbClr val="FFFFFF"/>
                </a:solidFill>
                <a:latin typeface="Montserrat"/>
                <a:ea typeface="Montserrat"/>
                <a:cs typeface="Montserrat"/>
                <a:sym typeface="Montserrat"/>
              </a:rPr>
              <a:t>AI-Driven Loyalty Programs</a:t>
            </a:r>
          </a:p>
          <a:p>
            <a:pPr algn="ctr">
              <a:lnSpc>
                <a:spcPts val="3245"/>
              </a:lnSpc>
              <a:spcBef>
                <a:spcPct val="0"/>
              </a:spcBef>
            </a:pPr>
            <a:r>
              <a:rPr lang="en-US" sz="1802" spc="144">
                <a:solidFill>
                  <a:srgbClr val="FFFFFF"/>
                </a:solidFill>
                <a:latin typeface="Montserrat"/>
                <a:ea typeface="Montserrat"/>
                <a:cs typeface="Montserrat"/>
                <a:sym typeface="Montserrat"/>
              </a:rPr>
              <a:t>Programs like Lancôme Elite Rewards &amp; NYX VIP offer personalized rewards, early access to launches, and VIP consultations, increasing retention by 20% (Forbes, 2024).</a:t>
            </a:r>
          </a:p>
        </p:txBody>
      </p:sp>
      <p:sp>
        <p:nvSpPr>
          <p:cNvPr name="Freeform 8" id="8"/>
          <p:cNvSpPr/>
          <p:nvPr/>
        </p:nvSpPr>
        <p:spPr>
          <a:xfrm flipH="false" flipV="false" rot="0">
            <a:off x="6272145" y="298845"/>
            <a:ext cx="5743710" cy="1041047"/>
          </a:xfrm>
          <a:custGeom>
            <a:avLst/>
            <a:gdLst/>
            <a:ahLst/>
            <a:cxnLst/>
            <a:rect r="r" b="b" t="t" l="l"/>
            <a:pathLst>
              <a:path h="1041047" w="5743710">
                <a:moveTo>
                  <a:pt x="0" y="0"/>
                </a:moveTo>
                <a:lnTo>
                  <a:pt x="5743710" y="0"/>
                </a:lnTo>
                <a:lnTo>
                  <a:pt x="5743710" y="1041048"/>
                </a:lnTo>
                <a:lnTo>
                  <a:pt x="0" y="1041048"/>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Freeform 3" id="3"/>
          <p:cNvSpPr/>
          <p:nvPr/>
        </p:nvSpPr>
        <p:spPr>
          <a:xfrm flipH="false" flipV="false" rot="0">
            <a:off x="13684965" y="769067"/>
            <a:ext cx="3981725" cy="5454417"/>
          </a:xfrm>
          <a:custGeom>
            <a:avLst/>
            <a:gdLst/>
            <a:ahLst/>
            <a:cxnLst/>
            <a:rect r="r" b="b" t="t" l="l"/>
            <a:pathLst>
              <a:path h="5454417" w="3981725">
                <a:moveTo>
                  <a:pt x="0" y="0"/>
                </a:moveTo>
                <a:lnTo>
                  <a:pt x="3981724" y="0"/>
                </a:lnTo>
                <a:lnTo>
                  <a:pt x="3981724" y="5454418"/>
                </a:lnTo>
                <a:lnTo>
                  <a:pt x="0" y="5454418"/>
                </a:lnTo>
                <a:lnTo>
                  <a:pt x="0" y="0"/>
                </a:lnTo>
                <a:close/>
              </a:path>
            </a:pathLst>
          </a:custGeom>
          <a:blipFill>
            <a:blip r:embed="rId3"/>
            <a:stretch>
              <a:fillRect l="0" t="0" r="0" b="0"/>
            </a:stretch>
          </a:blipFill>
        </p:spPr>
      </p:sp>
      <p:sp>
        <p:nvSpPr>
          <p:cNvPr name="Freeform 4" id="4"/>
          <p:cNvSpPr/>
          <p:nvPr/>
        </p:nvSpPr>
        <p:spPr>
          <a:xfrm flipH="false" flipV="false" rot="0">
            <a:off x="1185130" y="5926829"/>
            <a:ext cx="5756321" cy="3331471"/>
          </a:xfrm>
          <a:custGeom>
            <a:avLst/>
            <a:gdLst/>
            <a:ahLst/>
            <a:cxnLst/>
            <a:rect r="r" b="b" t="t" l="l"/>
            <a:pathLst>
              <a:path h="3331471" w="5756321">
                <a:moveTo>
                  <a:pt x="0" y="0"/>
                </a:moveTo>
                <a:lnTo>
                  <a:pt x="5756321" y="0"/>
                </a:lnTo>
                <a:lnTo>
                  <a:pt x="5756321" y="3331471"/>
                </a:lnTo>
                <a:lnTo>
                  <a:pt x="0" y="3331471"/>
                </a:lnTo>
                <a:lnTo>
                  <a:pt x="0" y="0"/>
                </a:lnTo>
                <a:close/>
              </a:path>
            </a:pathLst>
          </a:custGeom>
          <a:blipFill>
            <a:blip r:embed="rId4"/>
            <a:stretch>
              <a:fillRect l="0" t="0" r="0" b="0"/>
            </a:stretch>
          </a:blipFill>
        </p:spPr>
      </p:sp>
      <p:sp>
        <p:nvSpPr>
          <p:cNvPr name="TextBox 5" id="5"/>
          <p:cNvSpPr txBox="true"/>
          <p:nvPr/>
        </p:nvSpPr>
        <p:spPr>
          <a:xfrm rot="0">
            <a:off x="582880" y="1818548"/>
            <a:ext cx="12717144" cy="2924174"/>
          </a:xfrm>
          <a:prstGeom prst="rect">
            <a:avLst/>
          </a:prstGeom>
        </p:spPr>
        <p:txBody>
          <a:bodyPr anchor="t" rtlCol="false" tIns="0" lIns="0" bIns="0" rIns="0">
            <a:spAutoFit/>
          </a:bodyPr>
          <a:lstStyle/>
          <a:p>
            <a:pPr algn="ctr">
              <a:lnSpc>
                <a:spcPts val="3960"/>
              </a:lnSpc>
            </a:pPr>
            <a:r>
              <a:rPr lang="en-US" b="true" sz="2200" spc="176">
                <a:solidFill>
                  <a:srgbClr val="FFFFFF"/>
                </a:solidFill>
                <a:latin typeface="Montserrat Bold"/>
                <a:ea typeface="Montserrat Bold"/>
                <a:cs typeface="Montserrat Bold"/>
                <a:sym typeface="Montserrat Bold"/>
              </a:rPr>
              <a:t>AI &amp; Smart Beauty Tech</a:t>
            </a:r>
          </a:p>
          <a:p>
            <a:pPr algn="l">
              <a:lnSpc>
                <a:spcPts val="3240"/>
              </a:lnSpc>
            </a:pPr>
          </a:p>
          <a:p>
            <a:pPr algn="l">
              <a:lnSpc>
                <a:spcPts val="3240"/>
              </a:lnSpc>
            </a:pPr>
          </a:p>
          <a:p>
            <a:pPr algn="l" marL="388623" indent="-194312" lvl="1">
              <a:lnSpc>
                <a:spcPts val="3240"/>
              </a:lnSpc>
              <a:buFont typeface="Arial"/>
              <a:buChar char="•"/>
            </a:pPr>
            <a:r>
              <a:rPr lang="en-US" sz="1800" spc="144">
                <a:solidFill>
                  <a:srgbClr val="FFFFFF"/>
                </a:solidFill>
                <a:latin typeface="Montserrat"/>
                <a:ea typeface="Montserrat"/>
                <a:cs typeface="Montserrat"/>
                <a:sym typeface="Montserrat"/>
              </a:rPr>
              <a:t>AI Assistants on L’Oréal’s Website</a:t>
            </a:r>
          </a:p>
          <a:p>
            <a:pPr algn="l">
              <a:lnSpc>
                <a:spcPts val="3240"/>
              </a:lnSpc>
            </a:pPr>
            <a:r>
              <a:rPr lang="en-US" sz="1800" spc="144">
                <a:solidFill>
                  <a:srgbClr val="FFFFFF"/>
                </a:solidFill>
                <a:latin typeface="Montserrat"/>
                <a:ea typeface="Montserrat"/>
                <a:cs typeface="Montserrat"/>
                <a:sym typeface="Montserrat"/>
              </a:rPr>
              <a:t>L’Oréal integrates AI assistants on their website for beauty consultations, allowing users to receive real-time product recommendations, skincare advice, and makeup tutorials. </a:t>
            </a:r>
          </a:p>
          <a:p>
            <a:pPr algn="l">
              <a:lnSpc>
                <a:spcPts val="3240"/>
              </a:lnSpc>
              <a:spcBef>
                <a:spcPct val="0"/>
              </a:spcBef>
            </a:pPr>
          </a:p>
        </p:txBody>
      </p:sp>
      <p:sp>
        <p:nvSpPr>
          <p:cNvPr name="TextBox 6" id="6"/>
          <p:cNvSpPr txBox="true"/>
          <p:nvPr/>
        </p:nvSpPr>
        <p:spPr>
          <a:xfrm rot="0">
            <a:off x="8072329" y="6942008"/>
            <a:ext cx="9186971" cy="1196339"/>
          </a:xfrm>
          <a:prstGeom prst="rect">
            <a:avLst/>
          </a:prstGeom>
        </p:spPr>
        <p:txBody>
          <a:bodyPr anchor="t" rtlCol="false" tIns="0" lIns="0" bIns="0" rIns="0">
            <a:spAutoFit/>
          </a:bodyPr>
          <a:lstStyle/>
          <a:p>
            <a:pPr algn="l" marL="388623" indent="-194312" lvl="1">
              <a:lnSpc>
                <a:spcPts val="3240"/>
              </a:lnSpc>
              <a:buFont typeface="Arial"/>
              <a:buChar char="•"/>
            </a:pPr>
            <a:r>
              <a:rPr lang="en-US" sz="1800" spc="144">
                <a:solidFill>
                  <a:srgbClr val="FFFFFF"/>
                </a:solidFill>
                <a:latin typeface="Montserrat"/>
                <a:ea typeface="Montserrat"/>
                <a:cs typeface="Montserrat"/>
                <a:sym typeface="Montserrat"/>
              </a:rPr>
              <a:t>Omnichannel Shopping Enhancements</a:t>
            </a:r>
          </a:p>
          <a:p>
            <a:pPr algn="l">
              <a:lnSpc>
                <a:spcPts val="3240"/>
              </a:lnSpc>
            </a:pPr>
            <a:r>
              <a:rPr lang="en-US" sz="1800" spc="144">
                <a:solidFill>
                  <a:srgbClr val="FFFFFF"/>
                </a:solidFill>
                <a:latin typeface="Montserrat"/>
                <a:ea typeface="Montserrat"/>
                <a:cs typeface="Montserrat"/>
                <a:sym typeface="Montserrat"/>
              </a:rPr>
              <a:t>Customers can seamlessly switch between in-store experiences and online purchases, improving the overall shopping experience. ​</a:t>
            </a:r>
          </a:p>
        </p:txBody>
      </p:sp>
      <p:sp>
        <p:nvSpPr>
          <p:cNvPr name="Freeform 7" id="7"/>
          <p:cNvSpPr/>
          <p:nvPr/>
        </p:nvSpPr>
        <p:spPr>
          <a:xfrm flipH="false" flipV="false" rot="0">
            <a:off x="6272145" y="298845"/>
            <a:ext cx="5743710" cy="1041047"/>
          </a:xfrm>
          <a:custGeom>
            <a:avLst/>
            <a:gdLst/>
            <a:ahLst/>
            <a:cxnLst/>
            <a:rect r="r" b="b" t="t" l="l"/>
            <a:pathLst>
              <a:path h="1041047" w="5743710">
                <a:moveTo>
                  <a:pt x="0" y="0"/>
                </a:moveTo>
                <a:lnTo>
                  <a:pt x="5743710" y="0"/>
                </a:lnTo>
                <a:lnTo>
                  <a:pt x="5743710" y="1041048"/>
                </a:lnTo>
                <a:lnTo>
                  <a:pt x="0" y="1041048"/>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4788531" y="4459350"/>
            <a:ext cx="12689849" cy="978441"/>
          </a:xfrm>
          <a:prstGeom prst="rect">
            <a:avLst/>
          </a:prstGeom>
        </p:spPr>
        <p:txBody>
          <a:bodyPr anchor="t" rtlCol="false" tIns="0" lIns="0" bIns="0" rIns="0">
            <a:spAutoFit/>
          </a:bodyPr>
          <a:lstStyle/>
          <a:p>
            <a:pPr algn="ctr" marL="0" indent="0" lvl="0">
              <a:lnSpc>
                <a:spcPts val="7826"/>
              </a:lnSpc>
              <a:spcBef>
                <a:spcPct val="0"/>
              </a:spcBef>
            </a:pPr>
            <a:r>
              <a:rPr lang="en-US" sz="6020">
                <a:solidFill>
                  <a:srgbClr val="FFFFFF"/>
                </a:solidFill>
                <a:latin typeface="TAN Buster"/>
                <a:ea typeface="TAN Buster"/>
                <a:cs typeface="TAN Buster"/>
                <a:sym typeface="TAN Buster"/>
              </a:rPr>
              <a:t>COMMERCIAL SUCCESS</a:t>
            </a:r>
          </a:p>
        </p:txBody>
      </p:sp>
      <p:sp>
        <p:nvSpPr>
          <p:cNvPr name="TextBox 4" id="4"/>
          <p:cNvSpPr txBox="true"/>
          <p:nvPr/>
        </p:nvSpPr>
        <p:spPr>
          <a:xfrm rot="0">
            <a:off x="2046757" y="4436226"/>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2886075"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128751" y="8253386"/>
            <a:ext cx="1629447" cy="328605"/>
          </a:xfrm>
          <a:custGeom>
            <a:avLst/>
            <a:gdLst/>
            <a:ahLst/>
            <a:cxnLst/>
            <a:rect r="r" b="b" t="t" l="l"/>
            <a:pathLst>
              <a:path h="328605" w="1629447">
                <a:moveTo>
                  <a:pt x="0" y="0"/>
                </a:moveTo>
                <a:lnTo>
                  <a:pt x="1629448" y="0"/>
                </a:lnTo>
                <a:lnTo>
                  <a:pt x="1629448" y="328605"/>
                </a:lnTo>
                <a:lnTo>
                  <a:pt x="0" y="3286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28751" y="1741951"/>
            <a:ext cx="1629447" cy="328605"/>
          </a:xfrm>
          <a:custGeom>
            <a:avLst/>
            <a:gdLst/>
            <a:ahLst/>
            <a:cxnLst/>
            <a:rect r="r" b="b" t="t" l="l"/>
            <a:pathLst>
              <a:path h="328605" w="1629447">
                <a:moveTo>
                  <a:pt x="0" y="0"/>
                </a:moveTo>
                <a:lnTo>
                  <a:pt x="1629448" y="0"/>
                </a:lnTo>
                <a:lnTo>
                  <a:pt x="1629448" y="328605"/>
                </a:lnTo>
                <a:lnTo>
                  <a:pt x="0" y="3286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92705" y="3651163"/>
            <a:ext cx="6846081" cy="2954941"/>
          </a:xfrm>
          <a:prstGeom prst="rect">
            <a:avLst/>
          </a:prstGeom>
        </p:spPr>
        <p:txBody>
          <a:bodyPr anchor="t" rtlCol="false" tIns="0" lIns="0" bIns="0" rIns="0">
            <a:spAutoFit/>
          </a:bodyPr>
          <a:lstStyle/>
          <a:p>
            <a:pPr algn="ctr" marL="0" indent="0" lvl="0">
              <a:lnSpc>
                <a:spcPts val="7826"/>
              </a:lnSpc>
              <a:spcBef>
                <a:spcPct val="0"/>
              </a:spcBef>
            </a:pPr>
            <a:r>
              <a:rPr lang="en-US" sz="6020">
                <a:solidFill>
                  <a:srgbClr val="FFFFFF"/>
                </a:solidFill>
                <a:latin typeface="TAN Buster"/>
                <a:ea typeface="TAN Buster"/>
                <a:cs typeface="TAN Buster"/>
                <a:sym typeface="TAN Buster"/>
              </a:rPr>
              <a:t>BIG DATA &amp; DIGITAL STRATEGY</a:t>
            </a:r>
          </a:p>
        </p:txBody>
      </p:sp>
      <p:sp>
        <p:nvSpPr>
          <p:cNvPr name="TextBox 7" id="7"/>
          <p:cNvSpPr txBox="true"/>
          <p:nvPr/>
        </p:nvSpPr>
        <p:spPr>
          <a:xfrm rot="0">
            <a:off x="9429750" y="2361937"/>
            <a:ext cx="7829550" cy="2497455"/>
          </a:xfrm>
          <a:prstGeom prst="rect">
            <a:avLst/>
          </a:prstGeom>
        </p:spPr>
        <p:txBody>
          <a:bodyPr anchor="t" rtlCol="false" tIns="0" lIns="0" bIns="0" rIns="0">
            <a:spAutoFit/>
          </a:bodyPr>
          <a:lstStyle/>
          <a:p>
            <a:pPr algn="just">
              <a:lnSpc>
                <a:spcPts val="2879"/>
              </a:lnSpc>
            </a:pPr>
            <a:r>
              <a:rPr lang="en-US" sz="1599" spc="127">
                <a:solidFill>
                  <a:srgbClr val="FFFFFF"/>
                </a:solidFill>
                <a:latin typeface="Montserrat"/>
                <a:ea typeface="Montserrat"/>
                <a:cs typeface="Montserrat"/>
                <a:sym typeface="Montserrat"/>
              </a:rPr>
              <a:t>“Big data refers to massive, complex data sets that traditional data management systems cannot handle. When properly collected, managed and analysed, big data can help organisations discover new insights and make better business decisions.” (Badman &amp; Kosinski, 2024)</a:t>
            </a:r>
          </a:p>
          <a:p>
            <a:pPr algn="just">
              <a:lnSpc>
                <a:spcPts val="2879"/>
              </a:lnSpc>
            </a:pPr>
          </a:p>
          <a:p>
            <a:pPr algn="just">
              <a:lnSpc>
                <a:spcPts val="2879"/>
              </a:lnSpc>
            </a:pPr>
          </a:p>
        </p:txBody>
      </p:sp>
      <p:sp>
        <p:nvSpPr>
          <p:cNvPr name="TextBox 8" id="8"/>
          <p:cNvSpPr txBox="true"/>
          <p:nvPr/>
        </p:nvSpPr>
        <p:spPr>
          <a:xfrm rot="0">
            <a:off x="9429750" y="6219562"/>
            <a:ext cx="7829550" cy="2497455"/>
          </a:xfrm>
          <a:prstGeom prst="rect">
            <a:avLst/>
          </a:prstGeom>
        </p:spPr>
        <p:txBody>
          <a:bodyPr anchor="t" rtlCol="false" tIns="0" lIns="0" bIns="0" rIns="0">
            <a:spAutoFit/>
          </a:bodyPr>
          <a:lstStyle/>
          <a:p>
            <a:pPr algn="l">
              <a:lnSpc>
                <a:spcPts val="2879"/>
              </a:lnSpc>
            </a:pPr>
            <a:r>
              <a:rPr lang="en-US" sz="1599" spc="127">
                <a:solidFill>
                  <a:srgbClr val="FFFFFF"/>
                </a:solidFill>
                <a:latin typeface="Montserrat"/>
                <a:ea typeface="Montserrat"/>
                <a:cs typeface="Montserrat"/>
                <a:sym typeface="Montserrat"/>
              </a:rPr>
              <a:t>A plan that integrates technology into a business to create efficient processes, engage effectively with customers, and stay competitive in a digital world. (Olmstead, 2022)</a:t>
            </a:r>
          </a:p>
          <a:p>
            <a:pPr algn="l">
              <a:lnSpc>
                <a:spcPts val="2879"/>
              </a:lnSpc>
            </a:pPr>
          </a:p>
          <a:p>
            <a:pPr algn="l">
              <a:lnSpc>
                <a:spcPts val="2879"/>
              </a:lnSpc>
            </a:pPr>
            <a:r>
              <a:rPr lang="en-US" sz="1599" spc="127">
                <a:solidFill>
                  <a:srgbClr val="FFFFFF"/>
                </a:solidFill>
                <a:latin typeface="Montserrat"/>
                <a:ea typeface="Montserrat"/>
                <a:cs typeface="Montserrat"/>
                <a:sym typeface="Montserrat"/>
              </a:rPr>
              <a:t>It involves transforming how a business operates and delivers value, understanding customer needs, streamlining operations, and fostering an innovative company culture. (Olmstead, 2022)</a:t>
            </a:r>
          </a:p>
        </p:txBody>
      </p:sp>
      <p:sp>
        <p:nvSpPr>
          <p:cNvPr name="TextBox 9" id="9"/>
          <p:cNvSpPr txBox="true"/>
          <p:nvPr/>
        </p:nvSpPr>
        <p:spPr>
          <a:xfrm rot="0">
            <a:off x="9429750" y="1412858"/>
            <a:ext cx="7829550" cy="493395"/>
          </a:xfrm>
          <a:prstGeom prst="rect">
            <a:avLst/>
          </a:prstGeom>
        </p:spPr>
        <p:txBody>
          <a:bodyPr anchor="t" rtlCol="false" tIns="0" lIns="0" bIns="0" rIns="0">
            <a:spAutoFit/>
          </a:bodyPr>
          <a:lstStyle/>
          <a:p>
            <a:pPr algn="l">
              <a:lnSpc>
                <a:spcPts val="4320"/>
              </a:lnSpc>
            </a:pPr>
            <a:r>
              <a:rPr lang="en-US" sz="2400" spc="192" b="true">
                <a:solidFill>
                  <a:srgbClr val="FFFFFF"/>
                </a:solidFill>
                <a:latin typeface="Montserrat Bold"/>
                <a:ea typeface="Montserrat Bold"/>
                <a:cs typeface="Montserrat Bold"/>
                <a:sym typeface="Montserrat Bold"/>
              </a:rPr>
              <a:t>What is Big Data?</a:t>
            </a:r>
          </a:p>
        </p:txBody>
      </p:sp>
      <p:sp>
        <p:nvSpPr>
          <p:cNvPr name="TextBox 10" id="10"/>
          <p:cNvSpPr txBox="true"/>
          <p:nvPr/>
        </p:nvSpPr>
        <p:spPr>
          <a:xfrm rot="0">
            <a:off x="9429750" y="5268967"/>
            <a:ext cx="7829550" cy="493417"/>
          </a:xfrm>
          <a:prstGeom prst="rect">
            <a:avLst/>
          </a:prstGeom>
        </p:spPr>
        <p:txBody>
          <a:bodyPr anchor="t" rtlCol="false" tIns="0" lIns="0" bIns="0" rIns="0">
            <a:spAutoFit/>
          </a:bodyPr>
          <a:lstStyle/>
          <a:p>
            <a:pPr algn="l">
              <a:lnSpc>
                <a:spcPts val="4320"/>
              </a:lnSpc>
            </a:pPr>
            <a:r>
              <a:rPr lang="en-US" sz="2400" spc="192" b="true">
                <a:solidFill>
                  <a:srgbClr val="FFFFFF"/>
                </a:solidFill>
                <a:latin typeface="Montserrat Bold"/>
                <a:ea typeface="Montserrat Bold"/>
                <a:cs typeface="Montserrat Bold"/>
                <a:sym typeface="Montserrat Bold"/>
              </a:rPr>
              <a:t>What is a Digital Strategy?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2848677" y="5000625"/>
            <a:ext cx="6354860" cy="517137"/>
          </a:xfrm>
          <a:prstGeom prst="rect">
            <a:avLst/>
          </a:prstGeom>
        </p:spPr>
        <p:txBody>
          <a:bodyPr anchor="t" rtlCol="false" tIns="0" lIns="0" bIns="0" rIns="0">
            <a:spAutoFit/>
          </a:bodyPr>
          <a:lstStyle/>
          <a:p>
            <a:pPr algn="l" marL="0" indent="0" lvl="0">
              <a:lnSpc>
                <a:spcPts val="4435"/>
              </a:lnSpc>
              <a:spcBef>
                <a:spcPct val="0"/>
              </a:spcBef>
            </a:pPr>
            <a:r>
              <a:rPr lang="en-US" b="true" sz="2464" spc="197">
                <a:solidFill>
                  <a:srgbClr val="FA3A2F"/>
                </a:solidFill>
                <a:latin typeface="Montserrat Bold"/>
                <a:ea typeface="Montserrat Bold"/>
                <a:cs typeface="Montserrat Bold"/>
                <a:sym typeface="Montserrat Bold"/>
              </a:rPr>
              <a:t>App</a:t>
            </a:r>
          </a:p>
        </p:txBody>
      </p:sp>
      <p:sp>
        <p:nvSpPr>
          <p:cNvPr name="Freeform 4" id="4"/>
          <p:cNvSpPr/>
          <p:nvPr/>
        </p:nvSpPr>
        <p:spPr>
          <a:xfrm flipH="false" flipV="false" rot="0">
            <a:off x="2870513" y="5705870"/>
            <a:ext cx="6122294" cy="1813730"/>
          </a:xfrm>
          <a:custGeom>
            <a:avLst/>
            <a:gdLst/>
            <a:ahLst/>
            <a:cxnLst/>
            <a:rect r="r" b="b" t="t" l="l"/>
            <a:pathLst>
              <a:path h="1813730" w="6122294">
                <a:moveTo>
                  <a:pt x="0" y="0"/>
                </a:moveTo>
                <a:lnTo>
                  <a:pt x="6122294" y="0"/>
                </a:lnTo>
                <a:lnTo>
                  <a:pt x="6122294" y="1813730"/>
                </a:lnTo>
                <a:lnTo>
                  <a:pt x="0" y="1813730"/>
                </a:lnTo>
                <a:lnTo>
                  <a:pt x="0" y="0"/>
                </a:lnTo>
                <a:close/>
              </a:path>
            </a:pathLst>
          </a:custGeom>
          <a:blipFill>
            <a:blip r:embed="rId3"/>
            <a:stretch>
              <a:fillRect l="0" t="0" r="0" b="0"/>
            </a:stretch>
          </a:blipFill>
        </p:spPr>
      </p:sp>
      <p:sp>
        <p:nvSpPr>
          <p:cNvPr name="Freeform 5" id="5"/>
          <p:cNvSpPr/>
          <p:nvPr/>
        </p:nvSpPr>
        <p:spPr>
          <a:xfrm flipH="false" flipV="false" rot="824674">
            <a:off x="7749441" y="6772466"/>
            <a:ext cx="1147517" cy="945137"/>
          </a:xfrm>
          <a:custGeom>
            <a:avLst/>
            <a:gdLst/>
            <a:ahLst/>
            <a:cxnLst/>
            <a:rect r="r" b="b" t="t" l="l"/>
            <a:pathLst>
              <a:path h="945137" w="1147517">
                <a:moveTo>
                  <a:pt x="0" y="0"/>
                </a:moveTo>
                <a:lnTo>
                  <a:pt x="1147516" y="0"/>
                </a:lnTo>
                <a:lnTo>
                  <a:pt x="1147516" y="945137"/>
                </a:lnTo>
                <a:lnTo>
                  <a:pt x="0" y="945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870513" y="7443400"/>
            <a:ext cx="5514697" cy="282608"/>
          </a:xfrm>
          <a:prstGeom prst="rect">
            <a:avLst/>
          </a:prstGeom>
        </p:spPr>
        <p:txBody>
          <a:bodyPr anchor="t" rtlCol="false" tIns="0" lIns="0" bIns="0" rIns="0">
            <a:spAutoFit/>
          </a:bodyPr>
          <a:lstStyle/>
          <a:p>
            <a:pPr algn="l">
              <a:lnSpc>
                <a:spcPts val="2476"/>
              </a:lnSpc>
              <a:spcBef>
                <a:spcPct val="0"/>
              </a:spcBef>
            </a:pPr>
            <a:r>
              <a:rPr lang="en-US" sz="1376" spc="110">
                <a:solidFill>
                  <a:srgbClr val="FFFFFF"/>
                </a:solidFill>
                <a:latin typeface="Montserrat"/>
                <a:ea typeface="Montserrat"/>
                <a:cs typeface="Montserrat"/>
                <a:sym typeface="Montserrat"/>
              </a:rPr>
              <a:t>App Review (Google Play, n.d.)</a:t>
            </a:r>
          </a:p>
        </p:txBody>
      </p:sp>
      <p:sp>
        <p:nvSpPr>
          <p:cNvPr name="TextBox 7" id="7"/>
          <p:cNvSpPr txBox="true"/>
          <p:nvPr/>
        </p:nvSpPr>
        <p:spPr>
          <a:xfrm rot="0">
            <a:off x="2519950" y="7716567"/>
            <a:ext cx="7012313" cy="433485"/>
          </a:xfrm>
          <a:prstGeom prst="rect">
            <a:avLst/>
          </a:prstGeom>
        </p:spPr>
        <p:txBody>
          <a:bodyPr anchor="t" rtlCol="false" tIns="0" lIns="0" bIns="0" rIns="0">
            <a:spAutoFit/>
          </a:bodyPr>
          <a:lstStyle/>
          <a:p>
            <a:pPr algn="ctr">
              <a:lnSpc>
                <a:spcPts val="3715"/>
              </a:lnSpc>
              <a:spcBef>
                <a:spcPct val="0"/>
              </a:spcBef>
            </a:pPr>
            <a:r>
              <a:rPr lang="en-US" b="true" sz="2064" spc="165">
                <a:solidFill>
                  <a:srgbClr val="FFFFFF"/>
                </a:solidFill>
                <a:latin typeface="Montserrat Bold"/>
                <a:ea typeface="Montserrat Bold"/>
                <a:cs typeface="Montserrat Bold"/>
                <a:sym typeface="Montserrat Bold"/>
              </a:rPr>
              <a:t>“</a:t>
            </a:r>
            <a:r>
              <a:rPr lang="en-US" b="true" sz="2064" spc="165">
                <a:solidFill>
                  <a:srgbClr val="FFFFFF"/>
                </a:solidFill>
                <a:latin typeface="Montserrat Bold"/>
                <a:ea typeface="Montserrat Bold"/>
                <a:cs typeface="Montserrat Bold"/>
                <a:sym typeface="Montserrat Bold"/>
              </a:rPr>
              <a:t>the logo kept appearing on the user’s face”</a:t>
            </a:r>
          </a:p>
        </p:txBody>
      </p:sp>
      <p:sp>
        <p:nvSpPr>
          <p:cNvPr name="Freeform 8" id="8"/>
          <p:cNvSpPr/>
          <p:nvPr/>
        </p:nvSpPr>
        <p:spPr>
          <a:xfrm flipH="false" flipV="false" rot="0">
            <a:off x="9454596" y="5634135"/>
            <a:ext cx="6522217" cy="1875137"/>
          </a:xfrm>
          <a:custGeom>
            <a:avLst/>
            <a:gdLst/>
            <a:ahLst/>
            <a:cxnLst/>
            <a:rect r="r" b="b" t="t" l="l"/>
            <a:pathLst>
              <a:path h="1875137" w="6522217">
                <a:moveTo>
                  <a:pt x="0" y="0"/>
                </a:moveTo>
                <a:lnTo>
                  <a:pt x="6522217" y="0"/>
                </a:lnTo>
                <a:lnTo>
                  <a:pt x="6522217" y="1875137"/>
                </a:lnTo>
                <a:lnTo>
                  <a:pt x="0" y="1875137"/>
                </a:lnTo>
                <a:lnTo>
                  <a:pt x="0" y="0"/>
                </a:lnTo>
                <a:close/>
              </a:path>
            </a:pathLst>
          </a:custGeom>
          <a:blipFill>
            <a:blip r:embed="rId6"/>
            <a:stretch>
              <a:fillRect l="0" t="0" r="0" b="0"/>
            </a:stretch>
          </a:blipFill>
        </p:spPr>
      </p:sp>
      <p:sp>
        <p:nvSpPr>
          <p:cNvPr name="TextBox 9" id="9"/>
          <p:cNvSpPr txBox="true"/>
          <p:nvPr/>
        </p:nvSpPr>
        <p:spPr>
          <a:xfrm rot="0">
            <a:off x="10524891" y="7498979"/>
            <a:ext cx="6993257" cy="433485"/>
          </a:xfrm>
          <a:prstGeom prst="rect">
            <a:avLst/>
          </a:prstGeom>
        </p:spPr>
        <p:txBody>
          <a:bodyPr anchor="t" rtlCol="false" tIns="0" lIns="0" bIns="0" rIns="0">
            <a:spAutoFit/>
          </a:bodyPr>
          <a:lstStyle/>
          <a:p>
            <a:pPr algn="ctr">
              <a:lnSpc>
                <a:spcPts val="3715"/>
              </a:lnSpc>
              <a:spcBef>
                <a:spcPct val="0"/>
              </a:spcBef>
            </a:pPr>
            <a:r>
              <a:rPr lang="en-US" b="true" sz="2064" spc="165">
                <a:solidFill>
                  <a:srgbClr val="FFFFFF"/>
                </a:solidFill>
                <a:latin typeface="Montserrat Bold"/>
                <a:ea typeface="Montserrat Bold"/>
                <a:cs typeface="Montserrat Bold"/>
                <a:sym typeface="Montserrat Bold"/>
              </a:rPr>
              <a:t> “I kept getting the same recommendation” </a:t>
            </a:r>
          </a:p>
        </p:txBody>
      </p:sp>
      <p:sp>
        <p:nvSpPr>
          <p:cNvPr name="Freeform 10" id="10"/>
          <p:cNvSpPr/>
          <p:nvPr/>
        </p:nvSpPr>
        <p:spPr>
          <a:xfrm flipH="false" flipV="false" rot="-159187">
            <a:off x="15403054" y="6675729"/>
            <a:ext cx="1147517" cy="945137"/>
          </a:xfrm>
          <a:custGeom>
            <a:avLst/>
            <a:gdLst/>
            <a:ahLst/>
            <a:cxnLst/>
            <a:rect r="r" b="b" t="t" l="l"/>
            <a:pathLst>
              <a:path h="945137" w="1147517">
                <a:moveTo>
                  <a:pt x="0" y="0"/>
                </a:moveTo>
                <a:lnTo>
                  <a:pt x="1147517" y="0"/>
                </a:lnTo>
                <a:lnTo>
                  <a:pt x="1147517" y="945137"/>
                </a:lnTo>
                <a:lnTo>
                  <a:pt x="0" y="9451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082014" y="7899972"/>
            <a:ext cx="6489817" cy="357360"/>
          </a:xfrm>
          <a:prstGeom prst="rect">
            <a:avLst/>
          </a:prstGeom>
        </p:spPr>
        <p:txBody>
          <a:bodyPr anchor="t" rtlCol="false" tIns="0" lIns="0" bIns="0" rIns="0">
            <a:spAutoFit/>
          </a:bodyPr>
          <a:lstStyle/>
          <a:p>
            <a:pPr algn="ctr">
              <a:lnSpc>
                <a:spcPts val="3096"/>
              </a:lnSpc>
              <a:spcBef>
                <a:spcPct val="0"/>
              </a:spcBef>
            </a:pPr>
            <a:r>
              <a:rPr lang="en-US" b="true" sz="1720" spc="137">
                <a:solidFill>
                  <a:srgbClr val="FFFFFF"/>
                </a:solidFill>
                <a:latin typeface="Montserrat Bold"/>
                <a:ea typeface="Montserrat Bold"/>
                <a:cs typeface="Montserrat Bold"/>
                <a:sym typeface="Montserrat Bold"/>
              </a:rPr>
              <a:t>“</a:t>
            </a:r>
            <a:r>
              <a:rPr lang="en-US" b="true" sz="1720" spc="137">
                <a:solidFill>
                  <a:srgbClr val="FFFFFF"/>
                </a:solidFill>
                <a:latin typeface="Montserrat Bold"/>
                <a:ea typeface="Montserrat Bold"/>
                <a:cs typeface="Montserrat Bold"/>
                <a:sym typeface="Montserrat Bold"/>
              </a:rPr>
              <a:t>not as accurate as</a:t>
            </a:r>
            <a:r>
              <a:rPr lang="en-US" b="true" sz="1720" spc="137">
                <a:solidFill>
                  <a:srgbClr val="FF4438"/>
                </a:solidFill>
                <a:latin typeface="Montserrat Bold"/>
                <a:ea typeface="Montserrat Bold"/>
                <a:cs typeface="Montserrat Bold"/>
                <a:sym typeface="Montserrat Bold"/>
              </a:rPr>
              <a:t> Temptalia </a:t>
            </a:r>
            <a:r>
              <a:rPr lang="en-US" b="true" sz="1720" spc="137">
                <a:solidFill>
                  <a:srgbClr val="FFFFFF"/>
                </a:solidFill>
                <a:latin typeface="Montserrat Bold"/>
                <a:ea typeface="Montserrat Bold"/>
                <a:cs typeface="Montserrat Bold"/>
                <a:sym typeface="Montserrat Bold"/>
              </a:rPr>
              <a:t>foundation matrix”</a:t>
            </a:r>
          </a:p>
        </p:txBody>
      </p:sp>
      <p:sp>
        <p:nvSpPr>
          <p:cNvPr name="TextBox 12" id="12"/>
          <p:cNvSpPr txBox="true"/>
          <p:nvPr/>
        </p:nvSpPr>
        <p:spPr>
          <a:xfrm rot="0">
            <a:off x="2679060" y="2140675"/>
            <a:ext cx="8383650"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3AB54A"/>
                </a:solidFill>
                <a:latin typeface="Montserrat Bold"/>
                <a:ea typeface="Montserrat Bold"/>
                <a:cs typeface="Montserrat Bold"/>
                <a:sym typeface="Montserrat Bold"/>
              </a:rPr>
              <a:t>Custom Bidding Strategies </a:t>
            </a:r>
          </a:p>
        </p:txBody>
      </p:sp>
      <p:sp>
        <p:nvSpPr>
          <p:cNvPr name="TextBox 13" id="13"/>
          <p:cNvSpPr txBox="true"/>
          <p:nvPr/>
        </p:nvSpPr>
        <p:spPr>
          <a:xfrm rot="0">
            <a:off x="2519950" y="2795796"/>
            <a:ext cx="14182386" cy="1613120"/>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Charlotte Tilbury Beauty achieved a </a:t>
            </a:r>
            <a:r>
              <a:rPr lang="en-US" b="true" sz="2000">
                <a:solidFill>
                  <a:srgbClr val="3AB54A"/>
                </a:solidFill>
                <a:latin typeface="Montserrat Bold"/>
                <a:ea typeface="Montserrat Bold"/>
                <a:cs typeface="Montserrat Bold"/>
                <a:sym typeface="Montserrat Bold"/>
              </a:rPr>
              <a:t>29% reduction</a:t>
            </a:r>
            <a:r>
              <a:rPr lang="en-US" b="true" sz="2000">
                <a:solidFill>
                  <a:srgbClr val="FF4438"/>
                </a:solidFill>
                <a:latin typeface="Montserrat Bold"/>
                <a:ea typeface="Montserrat Bold"/>
                <a:cs typeface="Montserrat Bold"/>
                <a:sym typeface="Montserrat Bold"/>
              </a:rPr>
              <a:t> </a:t>
            </a:r>
            <a:r>
              <a:rPr lang="en-US" sz="2000">
                <a:solidFill>
                  <a:srgbClr val="FFFFFF"/>
                </a:solidFill>
                <a:latin typeface="Montserrat"/>
                <a:ea typeface="Montserrat"/>
                <a:cs typeface="Montserrat"/>
                <a:sym typeface="Montserrat"/>
              </a:rPr>
              <a:t>in cost per acquisition (CPA) through custom bidding strategies using Google Marketing Platform (Leung, n.d.).</a:t>
            </a:r>
          </a:p>
          <a:p>
            <a:pPr algn="l">
              <a:lnSpc>
                <a:spcPts val="2600"/>
              </a:lnSpc>
            </a:pP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In North America, the affiliate program achieved  35% revenue uplift (Osum, 2024).</a:t>
            </a:r>
          </a:p>
        </p:txBody>
      </p:sp>
      <p:sp>
        <p:nvSpPr>
          <p:cNvPr name="Freeform 14" id="14"/>
          <p:cNvSpPr/>
          <p:nvPr/>
        </p:nvSpPr>
        <p:spPr>
          <a:xfrm flipH="false" flipV="false" rot="0">
            <a:off x="6641689" y="128566"/>
            <a:ext cx="5004622" cy="1210373"/>
          </a:xfrm>
          <a:custGeom>
            <a:avLst/>
            <a:gdLst/>
            <a:ahLst/>
            <a:cxnLst/>
            <a:rect r="r" b="b" t="t" l="l"/>
            <a:pathLst>
              <a:path h="1210373" w="5004622">
                <a:moveTo>
                  <a:pt x="0" y="0"/>
                </a:moveTo>
                <a:lnTo>
                  <a:pt x="5004622" y="0"/>
                </a:lnTo>
                <a:lnTo>
                  <a:pt x="5004622" y="1210373"/>
                </a:lnTo>
                <a:lnTo>
                  <a:pt x="0" y="1210373"/>
                </a:lnTo>
                <a:lnTo>
                  <a:pt x="0" y="0"/>
                </a:lnTo>
                <a:close/>
              </a:path>
            </a:pathLst>
          </a:custGeom>
          <a:blipFill>
            <a:blip r:embed="rId7"/>
            <a:stretch>
              <a:fillRect l="0" t="-166252" r="0" b="-66252"/>
            </a:stretch>
          </a:blipFill>
        </p:spPr>
      </p:sp>
      <p:sp>
        <p:nvSpPr>
          <p:cNvPr name="Freeform 15" id="15"/>
          <p:cNvSpPr/>
          <p:nvPr/>
        </p:nvSpPr>
        <p:spPr>
          <a:xfrm flipH="false" flipV="false" rot="0">
            <a:off x="798639" y="2634092"/>
            <a:ext cx="1380342" cy="1380342"/>
          </a:xfrm>
          <a:custGeom>
            <a:avLst/>
            <a:gdLst/>
            <a:ahLst/>
            <a:cxnLst/>
            <a:rect r="r" b="b" t="t" l="l"/>
            <a:pathLst>
              <a:path h="1380342" w="1380342">
                <a:moveTo>
                  <a:pt x="0" y="0"/>
                </a:moveTo>
                <a:lnTo>
                  <a:pt x="1380342" y="0"/>
                </a:lnTo>
                <a:lnTo>
                  <a:pt x="1380342" y="1380342"/>
                </a:lnTo>
                <a:lnTo>
                  <a:pt x="0" y="13803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798639" y="6456762"/>
            <a:ext cx="1387423" cy="1387423"/>
          </a:xfrm>
          <a:custGeom>
            <a:avLst/>
            <a:gdLst/>
            <a:ahLst/>
            <a:cxnLst/>
            <a:rect r="r" b="b" t="t" l="l"/>
            <a:pathLst>
              <a:path h="1387423" w="1387423">
                <a:moveTo>
                  <a:pt x="0" y="0"/>
                </a:moveTo>
                <a:lnTo>
                  <a:pt x="1387423" y="0"/>
                </a:lnTo>
                <a:lnTo>
                  <a:pt x="1387423" y="1387423"/>
                </a:lnTo>
                <a:lnTo>
                  <a:pt x="0" y="13874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2679060" y="3516608"/>
            <a:ext cx="8383650" cy="493417"/>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3AB54A"/>
                </a:solidFill>
                <a:latin typeface="Montserrat Bold"/>
                <a:ea typeface="Montserrat Bold"/>
                <a:cs typeface="Montserrat Bold"/>
                <a:sym typeface="Montserrat Bold"/>
              </a:rPr>
              <a:t>Loyalty Program</a:t>
            </a:r>
          </a:p>
        </p:txBody>
      </p:sp>
      <p:sp>
        <p:nvSpPr>
          <p:cNvPr name="TextBox 18" id="18"/>
          <p:cNvSpPr txBox="true"/>
          <p:nvPr/>
        </p:nvSpPr>
        <p:spPr>
          <a:xfrm rot="0">
            <a:off x="2937908" y="9118774"/>
            <a:ext cx="13038905" cy="876255"/>
          </a:xfrm>
          <a:prstGeom prst="rect">
            <a:avLst/>
          </a:prstGeom>
        </p:spPr>
        <p:txBody>
          <a:bodyPr anchor="t" rtlCol="false" tIns="0" lIns="0" bIns="0" rIns="0">
            <a:spAutoFit/>
          </a:bodyPr>
          <a:lstStyle/>
          <a:p>
            <a:pPr algn="just" marL="431802" indent="-215901" lvl="1">
              <a:lnSpc>
                <a:spcPts val="3600"/>
              </a:lnSpc>
              <a:buFont typeface="Arial"/>
              <a:buChar char="•"/>
            </a:pPr>
            <a:r>
              <a:rPr lang="en-US" sz="2000" spc="160">
                <a:solidFill>
                  <a:srgbClr val="FFFFFF"/>
                </a:solidFill>
                <a:latin typeface="Montserrat"/>
                <a:ea typeface="Montserrat"/>
                <a:cs typeface="Montserrat"/>
                <a:sym typeface="Montserrat"/>
              </a:rPr>
              <a:t>T</a:t>
            </a:r>
            <a:r>
              <a:rPr lang="en-US" sz="2000" spc="160">
                <a:solidFill>
                  <a:srgbClr val="FFFFFF"/>
                </a:solidFill>
                <a:latin typeface="Montserrat"/>
                <a:ea typeface="Montserrat"/>
                <a:cs typeface="Montserrat"/>
                <a:sym typeface="Montserrat"/>
              </a:rPr>
              <a:t>he engagement rate on their social media is 0.12% (HypeAuditor, 2025), which is considered average. Fenty Beauty has an engagement rate of 0.32% (Statista, 2025)</a:t>
            </a:r>
          </a:p>
        </p:txBody>
      </p:sp>
      <p:sp>
        <p:nvSpPr>
          <p:cNvPr name="TextBox 19" id="19"/>
          <p:cNvSpPr txBox="true"/>
          <p:nvPr/>
        </p:nvSpPr>
        <p:spPr>
          <a:xfrm rot="0">
            <a:off x="2848677" y="8361557"/>
            <a:ext cx="6354860" cy="517137"/>
          </a:xfrm>
          <a:prstGeom prst="rect">
            <a:avLst/>
          </a:prstGeom>
        </p:spPr>
        <p:txBody>
          <a:bodyPr anchor="t" rtlCol="false" tIns="0" lIns="0" bIns="0" rIns="0">
            <a:spAutoFit/>
          </a:bodyPr>
          <a:lstStyle/>
          <a:p>
            <a:pPr algn="l" marL="0" indent="0" lvl="0">
              <a:lnSpc>
                <a:spcPts val="4435"/>
              </a:lnSpc>
              <a:spcBef>
                <a:spcPct val="0"/>
              </a:spcBef>
            </a:pPr>
            <a:r>
              <a:rPr lang="en-US" b="true" sz="2464" spc="197">
                <a:solidFill>
                  <a:srgbClr val="E1453C"/>
                </a:solidFill>
                <a:latin typeface="Montserrat Bold"/>
                <a:ea typeface="Montserrat Bold"/>
                <a:cs typeface="Montserrat Bold"/>
                <a:sym typeface="Montserrat Bold"/>
              </a:rPr>
              <a:t>Social Media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11859890" y="2256200"/>
            <a:ext cx="5831360" cy="3887435"/>
          </a:xfrm>
          <a:custGeom>
            <a:avLst/>
            <a:gdLst/>
            <a:ahLst/>
            <a:cxnLst/>
            <a:rect r="r" b="b" t="t" l="l"/>
            <a:pathLst>
              <a:path h="3887435" w="5831360">
                <a:moveTo>
                  <a:pt x="0" y="0"/>
                </a:moveTo>
                <a:lnTo>
                  <a:pt x="5831360" y="0"/>
                </a:lnTo>
                <a:lnTo>
                  <a:pt x="5831360" y="3887434"/>
                </a:lnTo>
                <a:lnTo>
                  <a:pt x="0" y="3887434"/>
                </a:lnTo>
                <a:lnTo>
                  <a:pt x="0" y="0"/>
                </a:lnTo>
                <a:close/>
              </a:path>
            </a:pathLst>
          </a:custGeom>
          <a:blipFill>
            <a:blip r:embed="rId3"/>
            <a:stretch>
              <a:fillRect l="0" t="0" r="-2560" b="0"/>
            </a:stretch>
          </a:blipFill>
          <a:ln w="28575" cap="rnd">
            <a:solidFill>
              <a:srgbClr val="FF4438"/>
            </a:solidFill>
            <a:prstDash val="solid"/>
            <a:round/>
          </a:ln>
        </p:spPr>
      </p:sp>
      <p:sp>
        <p:nvSpPr>
          <p:cNvPr name="Freeform 4" id="4"/>
          <p:cNvSpPr/>
          <p:nvPr/>
        </p:nvSpPr>
        <p:spPr>
          <a:xfrm flipH="false" flipV="false" rot="0">
            <a:off x="6891703" y="516857"/>
            <a:ext cx="3573792" cy="1380172"/>
          </a:xfrm>
          <a:custGeom>
            <a:avLst/>
            <a:gdLst/>
            <a:ahLst/>
            <a:cxnLst/>
            <a:rect r="r" b="b" t="t" l="l"/>
            <a:pathLst>
              <a:path h="1380172" w="3573792">
                <a:moveTo>
                  <a:pt x="0" y="0"/>
                </a:moveTo>
                <a:lnTo>
                  <a:pt x="3573793" y="0"/>
                </a:lnTo>
                <a:lnTo>
                  <a:pt x="3573793" y="1380172"/>
                </a:lnTo>
                <a:lnTo>
                  <a:pt x="0" y="1380172"/>
                </a:lnTo>
                <a:lnTo>
                  <a:pt x="0" y="0"/>
                </a:lnTo>
                <a:close/>
              </a:path>
            </a:pathLst>
          </a:custGeom>
          <a:blipFill>
            <a:blip r:embed="rId4"/>
            <a:stretch>
              <a:fillRect l="-26566" t="-25390" r="-28552" b="-31760"/>
            </a:stretch>
          </a:blipFill>
        </p:spPr>
      </p:sp>
      <p:sp>
        <p:nvSpPr>
          <p:cNvPr name="Freeform 5" id="5"/>
          <p:cNvSpPr/>
          <p:nvPr/>
        </p:nvSpPr>
        <p:spPr>
          <a:xfrm flipH="false" flipV="false" rot="0">
            <a:off x="479645" y="2767544"/>
            <a:ext cx="2379885" cy="2379885"/>
          </a:xfrm>
          <a:custGeom>
            <a:avLst/>
            <a:gdLst/>
            <a:ahLst/>
            <a:cxnLst/>
            <a:rect r="r" b="b" t="t" l="l"/>
            <a:pathLst>
              <a:path h="2379885" w="2379885">
                <a:moveTo>
                  <a:pt x="0" y="0"/>
                </a:moveTo>
                <a:lnTo>
                  <a:pt x="2379885" y="0"/>
                </a:lnTo>
                <a:lnTo>
                  <a:pt x="2379885" y="2379885"/>
                </a:lnTo>
                <a:lnTo>
                  <a:pt x="0" y="2379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410691" y="6584237"/>
            <a:ext cx="10535817" cy="2374900"/>
          </a:xfrm>
          <a:prstGeom prst="rect">
            <a:avLst/>
          </a:prstGeom>
        </p:spPr>
        <p:txBody>
          <a:bodyPr anchor="t" rtlCol="false" tIns="0" lIns="0" bIns="0" rIns="0">
            <a:spAutoFit/>
          </a:bodyPr>
          <a:lstStyle/>
          <a:p>
            <a:pPr algn="l" marL="431801" indent="-215900" lvl="1">
              <a:lnSpc>
                <a:spcPts val="3200"/>
              </a:lnSpc>
              <a:buFont typeface="Arial"/>
              <a:buChar char="•"/>
            </a:pPr>
            <a:r>
              <a:rPr lang="en-US" b="true" sz="2000" spc="60">
                <a:solidFill>
                  <a:srgbClr val="FA3A2F"/>
                </a:solidFill>
                <a:latin typeface="Montserrat Bold"/>
                <a:ea typeface="Montserrat Bold"/>
                <a:cs typeface="Montserrat Bold"/>
                <a:sym typeface="Montserrat Bold"/>
              </a:rPr>
              <a:t>Limited Product Range - only 28 SKU’s VS L’Oreal over 500 SKU’s</a:t>
            </a:r>
          </a:p>
          <a:p>
            <a:pPr algn="l">
              <a:lnSpc>
                <a:spcPts val="3200"/>
              </a:lnSpc>
            </a:pPr>
          </a:p>
          <a:p>
            <a:pPr algn="l" marL="431801" indent="-215900" lvl="1">
              <a:lnSpc>
                <a:spcPts val="3200"/>
              </a:lnSpc>
              <a:buFont typeface="Arial"/>
              <a:buChar char="•"/>
            </a:pPr>
            <a:r>
              <a:rPr lang="en-US" b="true" sz="2000" spc="60">
                <a:solidFill>
                  <a:srgbClr val="FA3A2F"/>
                </a:solidFill>
                <a:latin typeface="Montserrat Bold"/>
                <a:ea typeface="Montserrat Bold"/>
                <a:cs typeface="Montserrat Bold"/>
                <a:sym typeface="Montserrat Bold"/>
              </a:rPr>
              <a:t>Changed the formula of their ‘You’ perfume </a:t>
            </a:r>
            <a:r>
              <a:rPr lang="en-US" b="true" sz="2000" spc="60">
                <a:solidFill>
                  <a:srgbClr val="FA3A2F"/>
                </a:solidFill>
                <a:latin typeface="Montserrat Bold"/>
                <a:ea typeface="Montserrat Bold"/>
                <a:cs typeface="Montserrat Bold"/>
                <a:sym typeface="Montserrat Bold"/>
              </a:rPr>
              <a:t> but kept the glowing reviews of their old formula on their website (Trustpilot, 2025).  </a:t>
            </a:r>
          </a:p>
          <a:p>
            <a:pPr algn="l">
              <a:lnSpc>
                <a:spcPts val="3200"/>
              </a:lnSpc>
            </a:pPr>
          </a:p>
          <a:p>
            <a:pPr algn="l" marL="431801" indent="-215900" lvl="1">
              <a:lnSpc>
                <a:spcPts val="3200"/>
              </a:lnSpc>
              <a:buFont typeface="Arial"/>
              <a:buChar char="•"/>
            </a:pPr>
            <a:r>
              <a:rPr lang="en-US" b="true" sz="2000" spc="60">
                <a:solidFill>
                  <a:srgbClr val="FA3A2F"/>
                </a:solidFill>
                <a:latin typeface="Montserrat Bold"/>
                <a:ea typeface="Montserrat Bold"/>
                <a:cs typeface="Montserrat Bold"/>
                <a:sym typeface="Montserrat Bold"/>
              </a:rPr>
              <a:t>Do not post 1 star reviews. </a:t>
            </a:r>
          </a:p>
        </p:txBody>
      </p:sp>
      <p:sp>
        <p:nvSpPr>
          <p:cNvPr name="Freeform 7" id="7"/>
          <p:cNvSpPr/>
          <p:nvPr/>
        </p:nvSpPr>
        <p:spPr>
          <a:xfrm flipH="false" flipV="false" rot="0">
            <a:off x="479645" y="6567044"/>
            <a:ext cx="2392093" cy="2392093"/>
          </a:xfrm>
          <a:custGeom>
            <a:avLst/>
            <a:gdLst/>
            <a:ahLst/>
            <a:cxnLst/>
            <a:rect r="r" b="b" t="t" l="l"/>
            <a:pathLst>
              <a:path h="2392093" w="2392093">
                <a:moveTo>
                  <a:pt x="0" y="0"/>
                </a:moveTo>
                <a:lnTo>
                  <a:pt x="2392092" y="0"/>
                </a:lnTo>
                <a:lnTo>
                  <a:pt x="2392092" y="2392093"/>
                </a:lnTo>
                <a:lnTo>
                  <a:pt x="0" y="2392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3390173" y="3355878"/>
            <a:ext cx="7487652" cy="1289050"/>
          </a:xfrm>
          <a:prstGeom prst="rect">
            <a:avLst/>
          </a:prstGeom>
        </p:spPr>
        <p:txBody>
          <a:bodyPr anchor="t" rtlCol="false" tIns="0" lIns="0" bIns="0" rIns="0">
            <a:spAutoFit/>
          </a:bodyPr>
          <a:lstStyle/>
          <a:p>
            <a:pPr algn="l" marL="431801" indent="-215900" lvl="1">
              <a:lnSpc>
                <a:spcPts val="2600"/>
              </a:lnSpc>
              <a:spcBef>
                <a:spcPct val="0"/>
              </a:spcBef>
              <a:buFont typeface="Arial"/>
              <a:buChar char="•"/>
            </a:pPr>
            <a:r>
              <a:rPr lang="en-US" b="true" sz="2000">
                <a:solidFill>
                  <a:srgbClr val="3AB54A"/>
                </a:solidFill>
                <a:latin typeface="Montserrat Bold"/>
                <a:ea typeface="Montserrat Bold"/>
                <a:cs typeface="Montserrat Bold"/>
                <a:sym typeface="Montserrat Bold"/>
              </a:rPr>
              <a:t>$133.8M ecommerce net sales (Statista, 2024)</a:t>
            </a:r>
          </a:p>
          <a:p>
            <a:pPr algn="l">
              <a:lnSpc>
                <a:spcPts val="2600"/>
              </a:lnSpc>
              <a:spcBef>
                <a:spcPct val="0"/>
              </a:spcBef>
            </a:pPr>
          </a:p>
          <a:p>
            <a:pPr algn="l" marL="431801" indent="-215900" lvl="1">
              <a:lnSpc>
                <a:spcPts val="2600"/>
              </a:lnSpc>
              <a:spcBef>
                <a:spcPct val="0"/>
              </a:spcBef>
              <a:buFont typeface="Arial"/>
              <a:buChar char="•"/>
            </a:pPr>
            <a:r>
              <a:rPr lang="en-US" b="true" sz="2000">
                <a:solidFill>
                  <a:srgbClr val="3AB54A"/>
                </a:solidFill>
                <a:latin typeface="Montserrat Bold"/>
                <a:ea typeface="Montserrat Bold"/>
                <a:cs typeface="Montserrat Bold"/>
                <a:sym typeface="Montserrat Bold"/>
              </a:rPr>
              <a:t>56% of Glossier users display loyalty towards the brand (Statista, 2024)</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1028700" y="895350"/>
            <a:ext cx="3756950" cy="1005840"/>
          </a:xfrm>
          <a:prstGeom prst="rect">
            <a:avLst/>
          </a:prstGeom>
        </p:spPr>
        <p:txBody>
          <a:bodyPr anchor="t" rtlCol="false" tIns="0" lIns="0" bIns="0" rIns="0">
            <a:spAutoFit/>
          </a:bodyPr>
          <a:lstStyle/>
          <a:p>
            <a:pPr algn="l" marL="0" indent="0" lvl="0">
              <a:lnSpc>
                <a:spcPts val="4140"/>
              </a:lnSpc>
              <a:spcBef>
                <a:spcPct val="0"/>
              </a:spcBef>
            </a:pPr>
            <a:r>
              <a:rPr lang="en-US" b="true" sz="2300" spc="184">
                <a:solidFill>
                  <a:srgbClr val="FFFFFF"/>
                </a:solidFill>
                <a:latin typeface="Montserrat Bold"/>
                <a:ea typeface="Montserrat Bold"/>
                <a:cs typeface="Montserrat Bold"/>
                <a:sym typeface="Montserrat Bold"/>
              </a:rPr>
              <a:t>Brand &amp; Influencer Collaboration</a:t>
            </a:r>
          </a:p>
        </p:txBody>
      </p:sp>
      <p:sp>
        <p:nvSpPr>
          <p:cNvPr name="TextBox 4" id="4"/>
          <p:cNvSpPr txBox="true"/>
          <p:nvPr/>
        </p:nvSpPr>
        <p:spPr>
          <a:xfrm rot="0">
            <a:off x="2260330" y="3223074"/>
            <a:ext cx="15767851" cy="5822950"/>
          </a:xfrm>
          <a:prstGeom prst="rect">
            <a:avLst/>
          </a:prstGeom>
        </p:spPr>
        <p:txBody>
          <a:bodyPr anchor="t" rtlCol="false" tIns="0" lIns="0" bIns="0" rIns="0">
            <a:spAutoFit/>
          </a:bodyPr>
          <a:lstStyle/>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Branded Hashtags:</a:t>
            </a:r>
            <a:r>
              <a:rPr lang="en-US" sz="2000">
                <a:solidFill>
                  <a:srgbClr val="FFFFFF"/>
                </a:solidFill>
                <a:latin typeface="Montserrat"/>
                <a:ea typeface="Montserrat"/>
                <a:cs typeface="Montserrat"/>
                <a:sym typeface="Montserrat"/>
              </a:rPr>
              <a:t> #FentyFace and #FentyBeauty alone generated over </a:t>
            </a:r>
            <a:r>
              <a:rPr lang="en-US" b="true" sz="2000">
                <a:solidFill>
                  <a:srgbClr val="3AB54A"/>
                </a:solidFill>
                <a:latin typeface="Montserrat Bold"/>
                <a:ea typeface="Montserrat Bold"/>
                <a:cs typeface="Montserrat Bold"/>
                <a:sym typeface="Montserrat Bold"/>
              </a:rPr>
              <a:t>4.5 million posts.</a:t>
            </a:r>
            <a:r>
              <a:rPr lang="en-US" sz="2000">
                <a:solidFill>
                  <a:srgbClr val="FFFFFF"/>
                </a:solidFill>
                <a:latin typeface="Montserrat"/>
                <a:ea typeface="Montserrat"/>
                <a:cs typeface="Montserrat"/>
                <a:sym typeface="Montserrat"/>
              </a:rPr>
              <a:t> ​</a:t>
            </a: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The Fenty X Arcane campaign's content library garnered views ranging from </a:t>
            </a:r>
            <a:r>
              <a:rPr lang="en-US" b="true" sz="2000">
                <a:solidFill>
                  <a:srgbClr val="3AB54A"/>
                </a:solidFill>
                <a:latin typeface="Montserrat Bold"/>
                <a:ea typeface="Montserrat Bold"/>
                <a:cs typeface="Montserrat Bold"/>
                <a:sym typeface="Montserrat Bold"/>
              </a:rPr>
              <a:t>365,000 </a:t>
            </a:r>
            <a:r>
              <a:rPr lang="en-US" sz="2000">
                <a:solidFill>
                  <a:srgbClr val="FFFFFF"/>
                </a:solidFill>
                <a:latin typeface="Montserrat"/>
                <a:ea typeface="Montserrat"/>
                <a:cs typeface="Montserrat"/>
                <a:sym typeface="Montserrat"/>
              </a:rPr>
              <a:t>for behind-the-scenes footage to 16 million for Rihanna's product introduction. (Shorty Awards 2024)</a:t>
            </a: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Their</a:t>
            </a:r>
            <a:r>
              <a:rPr lang="en-US" sz="2000">
                <a:solidFill>
                  <a:srgbClr val="FFFFFF"/>
                </a:solidFill>
                <a:latin typeface="Montserrat"/>
                <a:ea typeface="Montserrat"/>
                <a:cs typeface="Montserrat"/>
                <a:sym typeface="Montserrat"/>
              </a:rPr>
              <a:t> Instagram garners a total engagement of </a:t>
            </a:r>
            <a:r>
              <a:rPr lang="en-US" b="true" sz="2000">
                <a:solidFill>
                  <a:srgbClr val="3AB54A"/>
                </a:solidFill>
                <a:latin typeface="Montserrat Bold"/>
                <a:ea typeface="Montserrat Bold"/>
                <a:cs typeface="Montserrat Bold"/>
                <a:sym typeface="Montserrat Bold"/>
              </a:rPr>
              <a:t>39.46 million interactions.</a:t>
            </a:r>
            <a:r>
              <a:rPr lang="en-US" sz="2000">
                <a:solidFill>
                  <a:srgbClr val="FFFFFF"/>
                </a:solidFill>
                <a:latin typeface="Montserrat"/>
                <a:ea typeface="Montserrat"/>
                <a:cs typeface="Montserrat"/>
                <a:sym typeface="Montserrat"/>
              </a:rPr>
              <a:t> (Statistica, 2024)</a:t>
            </a: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In November 2024, Fenty Beauty </a:t>
            </a:r>
            <a:r>
              <a:rPr lang="en-US" b="true" sz="2000">
                <a:solidFill>
                  <a:srgbClr val="3AB54A"/>
                </a:solidFill>
                <a:latin typeface="Montserrat Bold"/>
                <a:ea typeface="Montserrat Bold"/>
                <a:cs typeface="Montserrat Bold"/>
                <a:sym typeface="Montserrat Bold"/>
              </a:rPr>
              <a:t>ranked 8th</a:t>
            </a:r>
            <a:r>
              <a:rPr lang="en-US" sz="2000">
                <a:solidFill>
                  <a:srgbClr val="FFFFFF"/>
                </a:solidFill>
                <a:latin typeface="Montserrat"/>
                <a:ea typeface="Montserrat"/>
                <a:cs typeface="Montserrat"/>
                <a:sym typeface="Montserrat"/>
              </a:rPr>
              <a:t> among top U.S. beauty brands based on the Brand Vitality Index (VIT)</a:t>
            </a:r>
          </a:p>
          <a:p>
            <a:pPr algn="l">
              <a:lnSpc>
                <a:spcPts val="2600"/>
              </a:lnSpc>
            </a:pPr>
          </a:p>
          <a:p>
            <a:pPr algn="l">
              <a:lnSpc>
                <a:spcPts val="2600"/>
              </a:lnSpc>
            </a:pPr>
          </a:p>
          <a:p>
            <a:pPr algn="l">
              <a:lnSpc>
                <a:spcPts val="2600"/>
              </a:lnSpc>
            </a:pP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Fenty Beauty's emphasis on inclusivity and diversity </a:t>
            </a:r>
            <a:r>
              <a:rPr lang="en-US" b="true" sz="2000">
                <a:solidFill>
                  <a:srgbClr val="E1453C"/>
                </a:solidFill>
                <a:latin typeface="Montserrat Bold"/>
                <a:ea typeface="Montserrat Bold"/>
                <a:cs typeface="Montserrat Bold"/>
                <a:sym typeface="Montserrat Bold"/>
              </a:rPr>
              <a:t>did not align</a:t>
            </a:r>
            <a:r>
              <a:rPr lang="en-US" sz="2000">
                <a:solidFill>
                  <a:srgbClr val="FFFFFF"/>
                </a:solidFill>
                <a:latin typeface="Montserrat"/>
                <a:ea typeface="Montserrat"/>
                <a:cs typeface="Montserrat"/>
                <a:sym typeface="Montserrat"/>
              </a:rPr>
              <a:t> with Chinese beauty standards that favor lighter skin tones.</a:t>
            </a:r>
          </a:p>
          <a:p>
            <a:pPr algn="l">
              <a:lnSpc>
                <a:spcPts val="2600"/>
              </a:lnSpc>
            </a:pPr>
          </a:p>
          <a:p>
            <a:pPr algn="l" marL="431801" indent="-215900" lvl="1">
              <a:lnSpc>
                <a:spcPts val="2600"/>
              </a:lnSpc>
              <a:buFont typeface="Arial"/>
              <a:buChar char="•"/>
            </a:pPr>
            <a:r>
              <a:rPr lang="en-US" sz="2000">
                <a:solidFill>
                  <a:srgbClr val="FFFFFF"/>
                </a:solidFill>
                <a:latin typeface="Montserrat"/>
                <a:ea typeface="Montserrat"/>
                <a:cs typeface="Montserrat"/>
                <a:sym typeface="Montserrat"/>
              </a:rPr>
              <a:t>In 2020, Fenty Beauty faced a lawsuit alleging that its website was </a:t>
            </a:r>
            <a:r>
              <a:rPr lang="en-US" b="true" sz="2000">
                <a:solidFill>
                  <a:srgbClr val="E1453C"/>
                </a:solidFill>
                <a:latin typeface="Montserrat Bold"/>
                <a:ea typeface="Montserrat Bold"/>
                <a:cs typeface="Montserrat Bold"/>
                <a:sym typeface="Montserrat Bold"/>
              </a:rPr>
              <a:t>not accessible</a:t>
            </a:r>
            <a:r>
              <a:rPr lang="en-US" sz="2000">
                <a:solidFill>
                  <a:srgbClr val="FFFFFF"/>
                </a:solidFill>
                <a:latin typeface="Montserrat"/>
                <a:ea typeface="Montserrat"/>
                <a:cs typeface="Montserrat"/>
                <a:sym typeface="Montserrat"/>
              </a:rPr>
              <a:t> to visually impaired users, indicating challenges in ensuring digital inclusivity.</a:t>
            </a:r>
          </a:p>
          <a:p>
            <a:pPr algn="l">
              <a:lnSpc>
                <a:spcPts val="2600"/>
              </a:lnSpc>
            </a:pPr>
          </a:p>
        </p:txBody>
      </p:sp>
      <p:sp>
        <p:nvSpPr>
          <p:cNvPr name="Freeform 5" id="5"/>
          <p:cNvSpPr/>
          <p:nvPr/>
        </p:nvSpPr>
        <p:spPr>
          <a:xfrm flipH="false" flipV="false" rot="0">
            <a:off x="6694046" y="302852"/>
            <a:ext cx="4125834" cy="2075973"/>
          </a:xfrm>
          <a:custGeom>
            <a:avLst/>
            <a:gdLst/>
            <a:ahLst/>
            <a:cxnLst/>
            <a:rect r="r" b="b" t="t" l="l"/>
            <a:pathLst>
              <a:path h="2075973" w="4125834">
                <a:moveTo>
                  <a:pt x="0" y="0"/>
                </a:moveTo>
                <a:lnTo>
                  <a:pt x="4125833" y="0"/>
                </a:lnTo>
                <a:lnTo>
                  <a:pt x="4125833" y="2075973"/>
                </a:lnTo>
                <a:lnTo>
                  <a:pt x="0" y="2075973"/>
                </a:lnTo>
                <a:lnTo>
                  <a:pt x="0" y="0"/>
                </a:lnTo>
                <a:close/>
              </a:path>
            </a:pathLst>
          </a:custGeom>
          <a:blipFill>
            <a:blip r:embed="rId3"/>
            <a:stretch>
              <a:fillRect l="0" t="0" r="0" b="0"/>
            </a:stretch>
          </a:blipFill>
        </p:spPr>
      </p:sp>
      <p:sp>
        <p:nvSpPr>
          <p:cNvPr name="Freeform 6" id="6"/>
          <p:cNvSpPr/>
          <p:nvPr/>
        </p:nvSpPr>
        <p:spPr>
          <a:xfrm flipH="false" flipV="false" rot="0">
            <a:off x="493083" y="3763158"/>
            <a:ext cx="1380342" cy="1380342"/>
          </a:xfrm>
          <a:custGeom>
            <a:avLst/>
            <a:gdLst/>
            <a:ahLst/>
            <a:cxnLst/>
            <a:rect r="r" b="b" t="t" l="l"/>
            <a:pathLst>
              <a:path h="1380342" w="1380342">
                <a:moveTo>
                  <a:pt x="0" y="0"/>
                </a:moveTo>
                <a:lnTo>
                  <a:pt x="1380342" y="0"/>
                </a:lnTo>
                <a:lnTo>
                  <a:pt x="1380342" y="1380342"/>
                </a:lnTo>
                <a:lnTo>
                  <a:pt x="0" y="13803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3083" y="7169726"/>
            <a:ext cx="1387423" cy="1387423"/>
          </a:xfrm>
          <a:custGeom>
            <a:avLst/>
            <a:gdLst/>
            <a:ahLst/>
            <a:cxnLst/>
            <a:rect r="r" b="b" t="t" l="l"/>
            <a:pathLst>
              <a:path h="1387423" w="1387423">
                <a:moveTo>
                  <a:pt x="0" y="0"/>
                </a:moveTo>
                <a:lnTo>
                  <a:pt x="1387423" y="0"/>
                </a:lnTo>
                <a:lnTo>
                  <a:pt x="1387423" y="1387423"/>
                </a:lnTo>
                <a:lnTo>
                  <a:pt x="0" y="1387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1028700" y="741657"/>
            <a:ext cx="3141698" cy="1005840"/>
          </a:xfrm>
          <a:prstGeom prst="rect">
            <a:avLst/>
          </a:prstGeom>
        </p:spPr>
        <p:txBody>
          <a:bodyPr anchor="t" rtlCol="false" tIns="0" lIns="0" bIns="0" rIns="0">
            <a:spAutoFit/>
          </a:bodyPr>
          <a:lstStyle/>
          <a:p>
            <a:pPr algn="l" marL="0" indent="0" lvl="0">
              <a:lnSpc>
                <a:spcPts val="4140"/>
              </a:lnSpc>
              <a:spcBef>
                <a:spcPct val="0"/>
              </a:spcBef>
            </a:pPr>
            <a:r>
              <a:rPr lang="en-US" b="true" sz="2300" spc="184">
                <a:solidFill>
                  <a:srgbClr val="FFFFFF"/>
                </a:solidFill>
                <a:latin typeface="Montserrat Bold"/>
                <a:ea typeface="Montserrat Bold"/>
                <a:cs typeface="Montserrat Bold"/>
                <a:sym typeface="Montserrat Bold"/>
              </a:rPr>
              <a:t>Digital Transformation</a:t>
            </a:r>
          </a:p>
        </p:txBody>
      </p:sp>
      <p:sp>
        <p:nvSpPr>
          <p:cNvPr name="TextBox 4" id="4"/>
          <p:cNvSpPr txBox="true"/>
          <p:nvPr/>
        </p:nvSpPr>
        <p:spPr>
          <a:xfrm rot="0">
            <a:off x="1028700" y="3033391"/>
            <a:ext cx="16564006" cy="3879850"/>
          </a:xfrm>
          <a:prstGeom prst="rect">
            <a:avLst/>
          </a:prstGeom>
        </p:spPr>
        <p:txBody>
          <a:bodyPr anchor="t" rtlCol="false" tIns="0" lIns="0" bIns="0" rIns="0">
            <a:spAutoFit/>
          </a:bodyPr>
          <a:lstStyle/>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By implementing a Customer Data Platform (CDP), the company achieved a </a:t>
            </a:r>
            <a:r>
              <a:rPr lang="en-US" b="true" sz="2000">
                <a:solidFill>
                  <a:srgbClr val="3AB54A"/>
                </a:solidFill>
                <a:latin typeface="Montserrat Bold"/>
                <a:ea typeface="Montserrat Bold"/>
                <a:cs typeface="Montserrat Bold"/>
                <a:sym typeface="Montserrat Bold"/>
              </a:rPr>
              <a:t>22.22% conversion rate</a:t>
            </a:r>
            <a:r>
              <a:rPr lang="en-US" sz="2000">
                <a:solidFill>
                  <a:srgbClr val="FFFFFF"/>
                </a:solidFill>
                <a:latin typeface="Montserrat"/>
                <a:ea typeface="Montserrat"/>
                <a:cs typeface="Montserrat"/>
                <a:sym typeface="Montserrat"/>
              </a:rPr>
              <a:t> in media campaigns, surpassing average rates. </a:t>
            </a: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Click-through rates increased by</a:t>
            </a:r>
            <a:r>
              <a:rPr lang="en-US" b="true" sz="2000">
                <a:solidFill>
                  <a:srgbClr val="3AB54A"/>
                </a:solidFill>
                <a:latin typeface="Montserrat Bold"/>
                <a:ea typeface="Montserrat Bold"/>
                <a:cs typeface="Montserrat Bold"/>
                <a:sym typeface="Montserrat Bold"/>
              </a:rPr>
              <a:t> 26.25%,</a:t>
            </a:r>
            <a:r>
              <a:rPr lang="en-US" sz="2000">
                <a:solidFill>
                  <a:srgbClr val="FFFFFF"/>
                </a:solidFill>
                <a:latin typeface="Montserrat"/>
                <a:ea typeface="Montserrat"/>
                <a:cs typeface="Montserrat"/>
                <a:sym typeface="Montserrat"/>
              </a:rPr>
              <a:t> reflecting improved customer engagement. (Tealium, 2024)</a:t>
            </a: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AI and AR  enabled </a:t>
            </a:r>
            <a:r>
              <a:rPr lang="en-US" b="true" sz="2000">
                <a:solidFill>
                  <a:srgbClr val="3AB54A"/>
                </a:solidFill>
                <a:latin typeface="Montserrat Bold"/>
                <a:ea typeface="Montserrat Bold"/>
                <a:cs typeface="Montserrat Bold"/>
                <a:sym typeface="Montserrat Bold"/>
              </a:rPr>
              <a:t>100 million virtual try on </a:t>
            </a:r>
            <a:r>
              <a:rPr lang="en-US" sz="2000">
                <a:solidFill>
                  <a:srgbClr val="FFFFFF"/>
                </a:solidFill>
                <a:latin typeface="Montserrat"/>
                <a:ea typeface="Montserrat"/>
                <a:cs typeface="Montserrat"/>
                <a:sym typeface="Montserrat"/>
              </a:rPr>
              <a:t>sessions in 2023.</a:t>
            </a: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E-commerce Growth: In 2021, L'Oréal's </a:t>
            </a:r>
            <a:r>
              <a:rPr lang="en-US" b="true" sz="2000">
                <a:solidFill>
                  <a:srgbClr val="3AB54A"/>
                </a:solidFill>
                <a:latin typeface="Montserrat Bold"/>
                <a:ea typeface="Montserrat Bold"/>
                <a:cs typeface="Montserrat Bold"/>
                <a:sym typeface="Montserrat Bold"/>
              </a:rPr>
              <a:t>e-commerce sales grew by 25.7%</a:t>
            </a:r>
            <a:r>
              <a:rPr lang="en-US" sz="2000">
                <a:solidFill>
                  <a:srgbClr val="FFFFFF"/>
                </a:solidFill>
                <a:latin typeface="Montserrat"/>
                <a:ea typeface="Montserrat"/>
                <a:cs typeface="Montserrat"/>
                <a:sym typeface="Montserrat"/>
              </a:rPr>
              <a:t>, accounting for 28.9% of total sales. ​(Tealium, 2024)</a:t>
            </a: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L'Oréal's data platform houses </a:t>
            </a:r>
            <a:r>
              <a:rPr lang="en-US" b="true" sz="2000">
                <a:solidFill>
                  <a:srgbClr val="3AB54A"/>
                </a:solidFill>
                <a:latin typeface="Montserrat Bold"/>
                <a:ea typeface="Montserrat Bold"/>
                <a:cs typeface="Montserrat Bold"/>
                <a:sym typeface="Montserrat Bold"/>
              </a:rPr>
              <a:t>10 petabytes of data</a:t>
            </a:r>
            <a:r>
              <a:rPr lang="en-US" sz="2000">
                <a:solidFill>
                  <a:srgbClr val="FFFFFF"/>
                </a:solidFill>
                <a:latin typeface="Montserrat"/>
                <a:ea typeface="Montserrat"/>
                <a:cs typeface="Montserrat"/>
                <a:sym typeface="Montserrat"/>
              </a:rPr>
              <a:t>, powering various AI models, including the latest large language models (LLMs).</a:t>
            </a:r>
          </a:p>
          <a:p>
            <a:pPr algn="just">
              <a:lnSpc>
                <a:spcPts val="2600"/>
              </a:lnSpc>
              <a:spcBef>
                <a:spcPct val="0"/>
              </a:spcBef>
            </a:pPr>
          </a:p>
        </p:txBody>
      </p:sp>
      <p:sp>
        <p:nvSpPr>
          <p:cNvPr name="Freeform 5" id="5"/>
          <p:cNvSpPr/>
          <p:nvPr/>
        </p:nvSpPr>
        <p:spPr>
          <a:xfrm flipH="false" flipV="false" rot="0">
            <a:off x="5220525" y="274360"/>
            <a:ext cx="6627824" cy="1201293"/>
          </a:xfrm>
          <a:custGeom>
            <a:avLst/>
            <a:gdLst/>
            <a:ahLst/>
            <a:cxnLst/>
            <a:rect r="r" b="b" t="t" l="l"/>
            <a:pathLst>
              <a:path h="1201293" w="6627824">
                <a:moveTo>
                  <a:pt x="0" y="0"/>
                </a:moveTo>
                <a:lnTo>
                  <a:pt x="6627824" y="0"/>
                </a:lnTo>
                <a:lnTo>
                  <a:pt x="6627824" y="1201293"/>
                </a:lnTo>
                <a:lnTo>
                  <a:pt x="0" y="1201293"/>
                </a:lnTo>
                <a:lnTo>
                  <a:pt x="0" y="0"/>
                </a:lnTo>
                <a:close/>
              </a:path>
            </a:pathLst>
          </a:custGeom>
          <a:blipFill>
            <a:blip r:embed="rId3"/>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2693387" y="765564"/>
            <a:ext cx="9578340" cy="909718"/>
          </a:xfrm>
          <a:prstGeom prst="rect">
            <a:avLst/>
          </a:prstGeom>
        </p:spPr>
        <p:txBody>
          <a:bodyPr anchor="t" rtlCol="false" tIns="0" lIns="0" bIns="0" rIns="0">
            <a:spAutoFit/>
          </a:bodyPr>
          <a:lstStyle/>
          <a:p>
            <a:pPr algn="r" marL="0" indent="0" lvl="0">
              <a:lnSpc>
                <a:spcPts val="7306"/>
              </a:lnSpc>
              <a:spcBef>
                <a:spcPct val="0"/>
              </a:spcBef>
            </a:pPr>
            <a:r>
              <a:rPr lang="en-US" sz="5620">
                <a:solidFill>
                  <a:srgbClr val="FFFFFF"/>
                </a:solidFill>
                <a:latin typeface="TAN Buster"/>
                <a:ea typeface="TAN Buster"/>
                <a:cs typeface="TAN Buster"/>
                <a:sym typeface="TAN Buster"/>
              </a:rPr>
              <a:t>INVESTMENT</a:t>
            </a:r>
          </a:p>
        </p:txBody>
      </p:sp>
      <p:sp>
        <p:nvSpPr>
          <p:cNvPr name="Freeform 4" id="4"/>
          <p:cNvSpPr/>
          <p:nvPr/>
        </p:nvSpPr>
        <p:spPr>
          <a:xfrm flipH="false" flipV="false" rot="864178">
            <a:off x="5679023" y="-1000730"/>
            <a:ext cx="6929954" cy="3646888"/>
          </a:xfrm>
          <a:custGeom>
            <a:avLst/>
            <a:gdLst/>
            <a:ahLst/>
            <a:cxnLst/>
            <a:rect r="r" b="b" t="t" l="l"/>
            <a:pathLst>
              <a:path h="3646888" w="6929954">
                <a:moveTo>
                  <a:pt x="0" y="0"/>
                </a:moveTo>
                <a:lnTo>
                  <a:pt x="6929954" y="0"/>
                </a:lnTo>
                <a:lnTo>
                  <a:pt x="6929954" y="3646889"/>
                </a:lnTo>
                <a:lnTo>
                  <a:pt x="0" y="3646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74368" y="3951265"/>
            <a:ext cx="4017509" cy="6037241"/>
          </a:xfrm>
          <a:custGeom>
            <a:avLst/>
            <a:gdLst/>
            <a:ahLst/>
            <a:cxnLst/>
            <a:rect r="r" b="b" t="t" l="l"/>
            <a:pathLst>
              <a:path h="6037241" w="4017509">
                <a:moveTo>
                  <a:pt x="0" y="0"/>
                </a:moveTo>
                <a:lnTo>
                  <a:pt x="4017509" y="0"/>
                </a:lnTo>
                <a:lnTo>
                  <a:pt x="4017509" y="6037241"/>
                </a:lnTo>
                <a:lnTo>
                  <a:pt x="0" y="6037241"/>
                </a:lnTo>
                <a:lnTo>
                  <a:pt x="0" y="0"/>
                </a:lnTo>
                <a:close/>
              </a:path>
            </a:pathLst>
          </a:custGeom>
          <a:blipFill>
            <a:blip r:embed="rId5"/>
            <a:stretch>
              <a:fillRect l="0" t="0" r="0" b="0"/>
            </a:stretch>
          </a:blipFill>
        </p:spPr>
      </p:sp>
      <p:sp>
        <p:nvSpPr>
          <p:cNvPr name="Freeform 6" id="6"/>
          <p:cNvSpPr/>
          <p:nvPr/>
        </p:nvSpPr>
        <p:spPr>
          <a:xfrm flipH="false" flipV="false" rot="0">
            <a:off x="6998088" y="3648124"/>
            <a:ext cx="9092758" cy="5114676"/>
          </a:xfrm>
          <a:custGeom>
            <a:avLst/>
            <a:gdLst/>
            <a:ahLst/>
            <a:cxnLst/>
            <a:rect r="r" b="b" t="t" l="l"/>
            <a:pathLst>
              <a:path h="5114676" w="9092758">
                <a:moveTo>
                  <a:pt x="0" y="0"/>
                </a:moveTo>
                <a:lnTo>
                  <a:pt x="9092758" y="0"/>
                </a:lnTo>
                <a:lnTo>
                  <a:pt x="9092758" y="5114677"/>
                </a:lnTo>
                <a:lnTo>
                  <a:pt x="0" y="5114677"/>
                </a:lnTo>
                <a:lnTo>
                  <a:pt x="0" y="0"/>
                </a:lnTo>
                <a:close/>
              </a:path>
            </a:pathLst>
          </a:custGeom>
          <a:blipFill>
            <a:blip r:embed="rId6"/>
            <a:stretch>
              <a:fillRect l="0" t="0" r="0" b="0"/>
            </a:stretch>
          </a:blipFill>
        </p:spPr>
      </p:sp>
      <p:sp>
        <p:nvSpPr>
          <p:cNvPr name="TextBox 7" id="7"/>
          <p:cNvSpPr txBox="true"/>
          <p:nvPr/>
        </p:nvSpPr>
        <p:spPr>
          <a:xfrm rot="0">
            <a:off x="13157710" y="4179471"/>
            <a:ext cx="9525" cy="493395"/>
          </a:xfrm>
          <a:prstGeom prst="rect">
            <a:avLst/>
          </a:prstGeom>
        </p:spPr>
        <p:txBody>
          <a:bodyPr anchor="t" rtlCol="false" tIns="0" lIns="0" bIns="0" rIns="0">
            <a:spAutoFit/>
          </a:bodyPr>
          <a:lstStyle/>
          <a:p>
            <a:pPr algn="ctr">
              <a:lnSpc>
                <a:spcPts val="4320"/>
              </a:lnSpc>
              <a:spcBef>
                <a:spcPct val="0"/>
              </a:spcBef>
            </a:pPr>
          </a:p>
        </p:txBody>
      </p:sp>
      <p:sp>
        <p:nvSpPr>
          <p:cNvPr name="TextBox 8" id="8"/>
          <p:cNvSpPr txBox="true"/>
          <p:nvPr/>
        </p:nvSpPr>
        <p:spPr>
          <a:xfrm rot="0">
            <a:off x="5984830" y="8673880"/>
            <a:ext cx="10490042" cy="1613120"/>
          </a:xfrm>
          <a:prstGeom prst="rect">
            <a:avLst/>
          </a:prstGeom>
        </p:spPr>
        <p:txBody>
          <a:bodyPr anchor="t" rtlCol="false" tIns="0" lIns="0" bIns="0" rIns="0">
            <a:spAutoFit/>
          </a:bodyPr>
          <a:lstStyle/>
          <a:p>
            <a:pPr algn="ctr">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E</a:t>
            </a:r>
            <a:r>
              <a:rPr lang="en-US" sz="2000">
                <a:solidFill>
                  <a:srgbClr val="FFFFFF"/>
                </a:solidFill>
                <a:latin typeface="Montserrat"/>
                <a:ea typeface="Montserrat"/>
                <a:cs typeface="Montserrat"/>
                <a:sym typeface="Montserrat"/>
              </a:rPr>
              <a:t>ngage in runway shows with their digital twins, merging virtual try-ons with outfit matching</a:t>
            </a:r>
            <a:r>
              <a:rPr lang="en-US" sz="2000">
                <a:solidFill>
                  <a:srgbClr val="FFFFFF"/>
                </a:solidFill>
                <a:latin typeface="Montserrat"/>
                <a:ea typeface="Montserrat"/>
                <a:cs typeface="Montserrat"/>
                <a:sym typeface="Montserrat"/>
              </a:rPr>
              <a:t> </a:t>
            </a:r>
          </a:p>
          <a:p>
            <a:pPr algn="ctr">
              <a:lnSpc>
                <a:spcPts val="2600"/>
              </a:lnSpc>
            </a:pPr>
          </a:p>
          <a:p>
            <a:pPr algn="ctr">
              <a:lnSpc>
                <a:spcPts val="2600"/>
              </a:lnSpc>
              <a:spcBef>
                <a:spcPct val="0"/>
              </a:spcBef>
            </a:pPr>
          </a:p>
        </p:txBody>
      </p:sp>
      <p:sp>
        <p:nvSpPr>
          <p:cNvPr name="TextBox 9" id="9"/>
          <p:cNvSpPr txBox="true"/>
          <p:nvPr/>
        </p:nvSpPr>
        <p:spPr>
          <a:xfrm rot="0">
            <a:off x="2330355" y="592492"/>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08</a:t>
            </a:r>
          </a:p>
        </p:txBody>
      </p:sp>
      <p:sp>
        <p:nvSpPr>
          <p:cNvPr name="TextBox 10" id="10"/>
          <p:cNvSpPr txBox="true"/>
          <p:nvPr/>
        </p:nvSpPr>
        <p:spPr>
          <a:xfrm rot="0">
            <a:off x="2693387" y="1627658"/>
            <a:ext cx="13781484" cy="794761"/>
          </a:xfrm>
          <a:prstGeom prst="rect">
            <a:avLst/>
          </a:prstGeom>
        </p:spPr>
        <p:txBody>
          <a:bodyPr anchor="t" rtlCol="false" tIns="0" lIns="0" bIns="0" rIns="0">
            <a:spAutoFit/>
          </a:bodyPr>
          <a:lstStyle/>
          <a:p>
            <a:pPr algn="ctr">
              <a:lnSpc>
                <a:spcPts val="6396"/>
              </a:lnSpc>
              <a:spcBef>
                <a:spcPct val="0"/>
              </a:spcBef>
            </a:pPr>
            <a:r>
              <a:rPr lang="en-US" b="true" sz="4920">
                <a:solidFill>
                  <a:srgbClr val="FFC0CB"/>
                </a:solidFill>
                <a:latin typeface="TAN Buster"/>
                <a:ea typeface="TAN Buster"/>
                <a:cs typeface="TAN Buster"/>
                <a:sym typeface="TAN Buster"/>
              </a:rPr>
              <a:t>DIGITAL WARDROBE INTEGRATION</a:t>
            </a:r>
          </a:p>
        </p:txBody>
      </p:sp>
      <p:sp>
        <p:nvSpPr>
          <p:cNvPr name="TextBox 11" id="11"/>
          <p:cNvSpPr txBox="true"/>
          <p:nvPr/>
        </p:nvSpPr>
        <p:spPr>
          <a:xfrm rot="0">
            <a:off x="-1902209" y="2883786"/>
            <a:ext cx="9191193" cy="432391"/>
          </a:xfrm>
          <a:prstGeom prst="rect">
            <a:avLst/>
          </a:prstGeom>
        </p:spPr>
        <p:txBody>
          <a:bodyPr anchor="t" rtlCol="false" tIns="0" lIns="0" bIns="0" rIns="0">
            <a:spAutoFit/>
          </a:bodyPr>
          <a:lstStyle/>
          <a:p>
            <a:pPr algn="ctr">
              <a:lnSpc>
                <a:spcPts val="3509"/>
              </a:lnSpc>
              <a:spcBef>
                <a:spcPct val="0"/>
              </a:spcBef>
            </a:pPr>
            <a:r>
              <a:rPr lang="en-US" b="true" sz="2699">
                <a:solidFill>
                  <a:srgbClr val="FFFFFF"/>
                </a:solidFill>
                <a:latin typeface="Montserrat Bold"/>
                <a:ea typeface="Montserrat Bold"/>
                <a:cs typeface="Montserrat Bold"/>
                <a:sym typeface="Montserrat Bold"/>
              </a:rPr>
              <a:t>1.Alibaba Wonder Avenue</a:t>
            </a:r>
          </a:p>
        </p:txBody>
      </p:sp>
      <p:sp>
        <p:nvSpPr>
          <p:cNvPr name="TextBox 12" id="12"/>
          <p:cNvSpPr txBox="true"/>
          <p:nvPr/>
        </p:nvSpPr>
        <p:spPr>
          <a:xfrm rot="0">
            <a:off x="4597621" y="2662039"/>
            <a:ext cx="4239124" cy="1289226"/>
          </a:xfrm>
          <a:prstGeom prst="rect">
            <a:avLst/>
          </a:prstGeom>
        </p:spPr>
        <p:txBody>
          <a:bodyPr anchor="t" rtlCol="false" tIns="0" lIns="0" bIns="0" rIns="0">
            <a:spAutoFit/>
          </a:bodyPr>
          <a:lstStyle/>
          <a:p>
            <a:pPr algn="ctr">
              <a:lnSpc>
                <a:spcPts val="2600"/>
              </a:lnSpc>
            </a:pPr>
          </a:p>
          <a:p>
            <a:pPr algn="ctr">
              <a:lnSpc>
                <a:spcPts val="2600"/>
              </a:lnSpc>
            </a:pPr>
            <a:r>
              <a:rPr lang="en-US" sz="2000">
                <a:solidFill>
                  <a:srgbClr val="FFFFFF"/>
                </a:solidFill>
                <a:latin typeface="Montserrat"/>
                <a:ea typeface="Montserrat"/>
                <a:cs typeface="Montserrat"/>
                <a:sym typeface="Montserrat"/>
              </a:rPr>
              <a:t>Paris 2024 Olympics.</a:t>
            </a:r>
          </a:p>
          <a:p>
            <a:pPr algn="ctr">
              <a:lnSpc>
                <a:spcPts val="2600"/>
              </a:lnSpc>
            </a:pPr>
          </a:p>
          <a:p>
            <a:pPr algn="ctr">
              <a:lnSpc>
                <a:spcPts val="2600"/>
              </a:lnSpc>
              <a:spcBef>
                <a:spcPct val="0"/>
              </a:spcBef>
            </a:pPr>
          </a:p>
        </p:txBody>
      </p:sp>
      <p:sp>
        <p:nvSpPr>
          <p:cNvPr name="TextBox 13" id="13"/>
          <p:cNvSpPr txBox="true"/>
          <p:nvPr/>
        </p:nvSpPr>
        <p:spPr>
          <a:xfrm rot="0">
            <a:off x="14355310" y="9969456"/>
            <a:ext cx="4239124" cy="317544"/>
          </a:xfrm>
          <a:prstGeom prst="rect">
            <a:avLst/>
          </a:prstGeom>
        </p:spPr>
        <p:txBody>
          <a:bodyPr anchor="t" rtlCol="false" tIns="0" lIns="0" bIns="0" rIns="0">
            <a:spAutoFit/>
          </a:bodyPr>
          <a:lstStyle/>
          <a:p>
            <a:pPr algn="ctr">
              <a:lnSpc>
                <a:spcPts val="2600"/>
              </a:lnSpc>
              <a:spcBef>
                <a:spcPct val="0"/>
              </a:spcBef>
            </a:pPr>
            <a:r>
              <a:rPr lang="en-US" sz="2000">
                <a:solidFill>
                  <a:srgbClr val="FFFFFF"/>
                </a:solidFill>
                <a:latin typeface="Montserrat"/>
                <a:ea typeface="Montserrat"/>
                <a:cs typeface="Montserrat"/>
                <a:sym typeface="Montserrat"/>
              </a:rPr>
              <a:t>(Vogue Business, 2024)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2693387" y="765564"/>
            <a:ext cx="9578340" cy="909718"/>
          </a:xfrm>
          <a:prstGeom prst="rect">
            <a:avLst/>
          </a:prstGeom>
        </p:spPr>
        <p:txBody>
          <a:bodyPr anchor="t" rtlCol="false" tIns="0" lIns="0" bIns="0" rIns="0">
            <a:spAutoFit/>
          </a:bodyPr>
          <a:lstStyle/>
          <a:p>
            <a:pPr algn="r" marL="0" indent="0" lvl="0">
              <a:lnSpc>
                <a:spcPts val="7306"/>
              </a:lnSpc>
              <a:spcBef>
                <a:spcPct val="0"/>
              </a:spcBef>
            </a:pPr>
            <a:r>
              <a:rPr lang="en-US" sz="5620">
                <a:solidFill>
                  <a:srgbClr val="FFFFFF"/>
                </a:solidFill>
                <a:latin typeface="TAN Buster"/>
                <a:ea typeface="TAN Buster"/>
                <a:cs typeface="TAN Buster"/>
                <a:sym typeface="TAN Buster"/>
              </a:rPr>
              <a:t>INVESTMENT</a:t>
            </a:r>
          </a:p>
        </p:txBody>
      </p:sp>
      <p:sp>
        <p:nvSpPr>
          <p:cNvPr name="Freeform 4" id="4"/>
          <p:cNvSpPr/>
          <p:nvPr/>
        </p:nvSpPr>
        <p:spPr>
          <a:xfrm flipH="false" flipV="false" rot="864178">
            <a:off x="5679023" y="-574446"/>
            <a:ext cx="6929954" cy="3646888"/>
          </a:xfrm>
          <a:custGeom>
            <a:avLst/>
            <a:gdLst/>
            <a:ahLst/>
            <a:cxnLst/>
            <a:rect r="r" b="b" t="t" l="l"/>
            <a:pathLst>
              <a:path h="3646888" w="6929954">
                <a:moveTo>
                  <a:pt x="0" y="0"/>
                </a:moveTo>
                <a:lnTo>
                  <a:pt x="6929954" y="0"/>
                </a:lnTo>
                <a:lnTo>
                  <a:pt x="6929954" y="3646889"/>
                </a:lnTo>
                <a:lnTo>
                  <a:pt x="0" y="3646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57071" y="4413620"/>
            <a:ext cx="6629313" cy="5038278"/>
          </a:xfrm>
          <a:custGeom>
            <a:avLst/>
            <a:gdLst/>
            <a:ahLst/>
            <a:cxnLst/>
            <a:rect r="r" b="b" t="t" l="l"/>
            <a:pathLst>
              <a:path h="5038278" w="6629313">
                <a:moveTo>
                  <a:pt x="0" y="0"/>
                </a:moveTo>
                <a:lnTo>
                  <a:pt x="6629313" y="0"/>
                </a:lnTo>
                <a:lnTo>
                  <a:pt x="6629313" y="5038278"/>
                </a:lnTo>
                <a:lnTo>
                  <a:pt x="0" y="5038278"/>
                </a:lnTo>
                <a:lnTo>
                  <a:pt x="0" y="0"/>
                </a:lnTo>
                <a:close/>
              </a:path>
            </a:pathLst>
          </a:custGeom>
          <a:blipFill>
            <a:blip r:embed="rId5"/>
            <a:stretch>
              <a:fillRect l="0" t="0" r="0" b="0"/>
            </a:stretch>
          </a:blipFill>
        </p:spPr>
      </p:sp>
      <p:sp>
        <p:nvSpPr>
          <p:cNvPr name="Freeform 6" id="6"/>
          <p:cNvSpPr/>
          <p:nvPr/>
        </p:nvSpPr>
        <p:spPr>
          <a:xfrm flipH="false" flipV="false" rot="0">
            <a:off x="1028700" y="6230785"/>
            <a:ext cx="7579647" cy="4263551"/>
          </a:xfrm>
          <a:custGeom>
            <a:avLst/>
            <a:gdLst/>
            <a:ahLst/>
            <a:cxnLst/>
            <a:rect r="r" b="b" t="t" l="l"/>
            <a:pathLst>
              <a:path h="4263551" w="7579647">
                <a:moveTo>
                  <a:pt x="0" y="0"/>
                </a:moveTo>
                <a:lnTo>
                  <a:pt x="7579647" y="0"/>
                </a:lnTo>
                <a:lnTo>
                  <a:pt x="7579647" y="4263552"/>
                </a:lnTo>
                <a:lnTo>
                  <a:pt x="0" y="4263552"/>
                </a:lnTo>
                <a:lnTo>
                  <a:pt x="0" y="0"/>
                </a:lnTo>
                <a:close/>
              </a:path>
            </a:pathLst>
          </a:custGeom>
          <a:blipFill>
            <a:blip r:embed="rId6"/>
            <a:stretch>
              <a:fillRect l="0" t="0" r="0" b="0"/>
            </a:stretch>
          </a:blipFill>
        </p:spPr>
      </p:sp>
      <p:sp>
        <p:nvSpPr>
          <p:cNvPr name="TextBox 7" id="7"/>
          <p:cNvSpPr txBox="true"/>
          <p:nvPr/>
        </p:nvSpPr>
        <p:spPr>
          <a:xfrm rot="0">
            <a:off x="13157710" y="4179471"/>
            <a:ext cx="9525" cy="493395"/>
          </a:xfrm>
          <a:prstGeom prst="rect">
            <a:avLst/>
          </a:prstGeom>
        </p:spPr>
        <p:txBody>
          <a:bodyPr anchor="t" rtlCol="false" tIns="0" lIns="0" bIns="0" rIns="0">
            <a:spAutoFit/>
          </a:bodyPr>
          <a:lstStyle/>
          <a:p>
            <a:pPr algn="ctr">
              <a:lnSpc>
                <a:spcPts val="4320"/>
              </a:lnSpc>
              <a:spcBef>
                <a:spcPct val="0"/>
              </a:spcBef>
            </a:pPr>
          </a:p>
        </p:txBody>
      </p:sp>
      <p:sp>
        <p:nvSpPr>
          <p:cNvPr name="TextBox 8" id="8"/>
          <p:cNvSpPr txBox="true"/>
          <p:nvPr/>
        </p:nvSpPr>
        <p:spPr>
          <a:xfrm rot="0">
            <a:off x="713560" y="4293771"/>
            <a:ext cx="5831755" cy="1937014"/>
          </a:xfrm>
          <a:prstGeom prst="rect">
            <a:avLst/>
          </a:prstGeom>
        </p:spPr>
        <p:txBody>
          <a:bodyPr anchor="t" rtlCol="false" tIns="0" lIns="0" bIns="0" rIns="0">
            <a:spAutoFit/>
          </a:bodyPr>
          <a:lstStyle/>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April 2023</a:t>
            </a: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Add digital elements to specific physical garments using an Instagram filter, blending physical attire with virtual enhancements. </a:t>
            </a:r>
          </a:p>
          <a:p>
            <a:pPr algn="just">
              <a:lnSpc>
                <a:spcPts val="2600"/>
              </a:lnSpc>
            </a:pPr>
          </a:p>
        </p:txBody>
      </p:sp>
      <p:sp>
        <p:nvSpPr>
          <p:cNvPr name="TextBox 9" id="9"/>
          <p:cNvSpPr txBox="true"/>
          <p:nvPr/>
        </p:nvSpPr>
        <p:spPr>
          <a:xfrm rot="0">
            <a:off x="2330355" y="592492"/>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08</a:t>
            </a:r>
          </a:p>
        </p:txBody>
      </p:sp>
      <p:sp>
        <p:nvSpPr>
          <p:cNvPr name="TextBox 10" id="10"/>
          <p:cNvSpPr txBox="true"/>
          <p:nvPr/>
        </p:nvSpPr>
        <p:spPr>
          <a:xfrm rot="0">
            <a:off x="2692866" y="1627658"/>
            <a:ext cx="13782526" cy="794761"/>
          </a:xfrm>
          <a:prstGeom prst="rect">
            <a:avLst/>
          </a:prstGeom>
        </p:spPr>
        <p:txBody>
          <a:bodyPr anchor="t" rtlCol="false" tIns="0" lIns="0" bIns="0" rIns="0">
            <a:spAutoFit/>
          </a:bodyPr>
          <a:lstStyle/>
          <a:p>
            <a:pPr algn="ctr">
              <a:lnSpc>
                <a:spcPts val="6396"/>
              </a:lnSpc>
              <a:spcBef>
                <a:spcPct val="0"/>
              </a:spcBef>
            </a:pPr>
            <a:r>
              <a:rPr lang="en-US" b="true" sz="4920">
                <a:solidFill>
                  <a:srgbClr val="FFC0CB"/>
                </a:solidFill>
                <a:latin typeface="TAN Buster"/>
                <a:ea typeface="TAN Buster"/>
                <a:cs typeface="TAN Buster"/>
                <a:sym typeface="TAN Buster"/>
              </a:rPr>
              <a:t>DIGITAL WARDROBE INTEGRATION</a:t>
            </a:r>
          </a:p>
        </p:txBody>
      </p:sp>
      <p:sp>
        <p:nvSpPr>
          <p:cNvPr name="TextBox 11" id="11"/>
          <p:cNvSpPr txBox="true"/>
          <p:nvPr/>
        </p:nvSpPr>
        <p:spPr>
          <a:xfrm rot="0">
            <a:off x="-584480" y="3258936"/>
            <a:ext cx="9191193" cy="806450"/>
          </a:xfrm>
          <a:prstGeom prst="rect">
            <a:avLst/>
          </a:prstGeom>
        </p:spPr>
        <p:txBody>
          <a:bodyPr anchor="t" rtlCol="false" tIns="0" lIns="0" bIns="0" rIns="0">
            <a:spAutoFit/>
          </a:bodyPr>
          <a:lstStyle/>
          <a:p>
            <a:pPr algn="ctr">
              <a:lnSpc>
                <a:spcPts val="3249"/>
              </a:lnSpc>
            </a:pPr>
            <a:r>
              <a:rPr lang="en-US" sz="2499" b="true">
                <a:solidFill>
                  <a:srgbClr val="FFFFFF"/>
                </a:solidFill>
                <a:latin typeface="Montserrat Bold"/>
                <a:ea typeface="Montserrat Bold"/>
                <a:cs typeface="Montserrat Bold"/>
                <a:sym typeface="Montserrat Bold"/>
              </a:rPr>
              <a:t>2.FFFACE.ME and Bershka Partnership</a:t>
            </a:r>
          </a:p>
          <a:p>
            <a:pPr algn="ctr">
              <a:lnSpc>
                <a:spcPts val="3249"/>
              </a:lnSpc>
              <a:spcBef>
                <a:spcPct val="0"/>
              </a:spcBef>
            </a:pPr>
          </a:p>
        </p:txBody>
      </p:sp>
      <p:sp>
        <p:nvSpPr>
          <p:cNvPr name="TextBox 12" id="12"/>
          <p:cNvSpPr txBox="true"/>
          <p:nvPr/>
        </p:nvSpPr>
        <p:spPr>
          <a:xfrm rot="0">
            <a:off x="12953638" y="9969456"/>
            <a:ext cx="5243160" cy="317544"/>
          </a:xfrm>
          <a:prstGeom prst="rect">
            <a:avLst/>
          </a:prstGeom>
        </p:spPr>
        <p:txBody>
          <a:bodyPr anchor="t" rtlCol="false" tIns="0" lIns="0" bIns="0" rIns="0">
            <a:spAutoFit/>
          </a:bodyPr>
          <a:lstStyle/>
          <a:p>
            <a:pPr algn="ctr">
              <a:lnSpc>
                <a:spcPts val="2600"/>
              </a:lnSpc>
              <a:spcBef>
                <a:spcPct val="0"/>
              </a:spcBef>
            </a:pPr>
            <a:r>
              <a:rPr lang="en-US" sz="2000">
                <a:solidFill>
                  <a:srgbClr val="FFFFFF"/>
                </a:solidFill>
                <a:latin typeface="Montserrat"/>
                <a:ea typeface="Montserrat"/>
                <a:cs typeface="Montserrat"/>
                <a:sym typeface="Montserrat"/>
              </a:rPr>
              <a:t>(</a:t>
            </a:r>
            <a:r>
              <a:rPr lang="en-US" sz="2000">
                <a:solidFill>
                  <a:srgbClr val="FFFFFF"/>
                </a:solidFill>
                <a:latin typeface="Montserrat"/>
                <a:ea typeface="Montserrat"/>
                <a:cs typeface="Montserrat"/>
                <a:sym typeface="Montserrat"/>
              </a:rPr>
              <a:t>Retail Technology Innovation Hub, 2024)</a:t>
            </a:r>
          </a:p>
        </p:txBody>
      </p:sp>
      <p:sp>
        <p:nvSpPr>
          <p:cNvPr name="TextBox 13" id="13"/>
          <p:cNvSpPr txBox="true"/>
          <p:nvPr/>
        </p:nvSpPr>
        <p:spPr>
          <a:xfrm rot="0">
            <a:off x="11468309" y="2911812"/>
            <a:ext cx="6819691" cy="965332"/>
          </a:xfrm>
          <a:prstGeom prst="rect">
            <a:avLst/>
          </a:prstGeom>
        </p:spPr>
        <p:txBody>
          <a:bodyPr anchor="t" rtlCol="false" tIns="0" lIns="0" bIns="0" rIns="0">
            <a:spAutoFit/>
          </a:bodyPr>
          <a:lstStyle/>
          <a:p>
            <a:pPr algn="ctr">
              <a:lnSpc>
                <a:spcPts val="2600"/>
              </a:lnSpc>
              <a:spcBef>
                <a:spcPct val="0"/>
              </a:spcBef>
            </a:pPr>
            <a:r>
              <a:rPr lang="en-US" sz="2000">
                <a:solidFill>
                  <a:srgbClr val="FFFFFF"/>
                </a:solidFill>
                <a:latin typeface="Montserrat"/>
                <a:ea typeface="Montserrat"/>
                <a:cs typeface="Montserrat"/>
                <a:sym typeface="Montserrat"/>
              </a:rPr>
              <a:t>Inspired over 64,000 pieces of UGC’S, more than ten million online impressions, and achieved a complete sell-out. (CXMToday, 2024)</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2693387" y="765564"/>
            <a:ext cx="9578340" cy="909718"/>
          </a:xfrm>
          <a:prstGeom prst="rect">
            <a:avLst/>
          </a:prstGeom>
        </p:spPr>
        <p:txBody>
          <a:bodyPr anchor="t" rtlCol="false" tIns="0" lIns="0" bIns="0" rIns="0">
            <a:spAutoFit/>
          </a:bodyPr>
          <a:lstStyle/>
          <a:p>
            <a:pPr algn="r" marL="0" indent="0" lvl="0">
              <a:lnSpc>
                <a:spcPts val="7306"/>
              </a:lnSpc>
              <a:spcBef>
                <a:spcPct val="0"/>
              </a:spcBef>
            </a:pPr>
            <a:r>
              <a:rPr lang="en-US" sz="5620">
                <a:solidFill>
                  <a:srgbClr val="FFFFFF"/>
                </a:solidFill>
                <a:latin typeface="TAN Buster"/>
                <a:ea typeface="TAN Buster"/>
                <a:cs typeface="TAN Buster"/>
                <a:sym typeface="TAN Buster"/>
              </a:rPr>
              <a:t>INVESTMENT</a:t>
            </a:r>
          </a:p>
        </p:txBody>
      </p:sp>
      <p:sp>
        <p:nvSpPr>
          <p:cNvPr name="Freeform 4" id="4"/>
          <p:cNvSpPr/>
          <p:nvPr/>
        </p:nvSpPr>
        <p:spPr>
          <a:xfrm flipH="false" flipV="false" rot="864178">
            <a:off x="5679023" y="-574446"/>
            <a:ext cx="6929954" cy="3646888"/>
          </a:xfrm>
          <a:custGeom>
            <a:avLst/>
            <a:gdLst/>
            <a:ahLst/>
            <a:cxnLst/>
            <a:rect r="r" b="b" t="t" l="l"/>
            <a:pathLst>
              <a:path h="3646888" w="6929954">
                <a:moveTo>
                  <a:pt x="0" y="0"/>
                </a:moveTo>
                <a:lnTo>
                  <a:pt x="6929954" y="0"/>
                </a:lnTo>
                <a:lnTo>
                  <a:pt x="6929954" y="3646889"/>
                </a:lnTo>
                <a:lnTo>
                  <a:pt x="0" y="3646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543630" y="5928964"/>
            <a:ext cx="1600370" cy="484112"/>
          </a:xfrm>
          <a:custGeom>
            <a:avLst/>
            <a:gdLst/>
            <a:ahLst/>
            <a:cxnLst/>
            <a:rect r="r" b="b" t="t" l="l"/>
            <a:pathLst>
              <a:path h="484112" w="1600370">
                <a:moveTo>
                  <a:pt x="0" y="0"/>
                </a:moveTo>
                <a:lnTo>
                  <a:pt x="1600370" y="0"/>
                </a:lnTo>
                <a:lnTo>
                  <a:pt x="1600370" y="484112"/>
                </a:lnTo>
                <a:lnTo>
                  <a:pt x="0" y="4841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397854" y="3777501"/>
            <a:ext cx="1158622" cy="1286978"/>
          </a:xfrm>
          <a:custGeom>
            <a:avLst/>
            <a:gdLst/>
            <a:ahLst/>
            <a:cxnLst/>
            <a:rect r="r" b="b" t="t" l="l"/>
            <a:pathLst>
              <a:path h="1286978" w="1158622">
                <a:moveTo>
                  <a:pt x="0" y="0"/>
                </a:moveTo>
                <a:lnTo>
                  <a:pt x="1158622" y="0"/>
                </a:lnTo>
                <a:lnTo>
                  <a:pt x="1158622" y="1286978"/>
                </a:lnTo>
                <a:lnTo>
                  <a:pt x="0" y="1286978"/>
                </a:lnTo>
                <a:lnTo>
                  <a:pt x="0" y="0"/>
                </a:lnTo>
                <a:close/>
              </a:path>
            </a:pathLst>
          </a:custGeom>
          <a:blipFill>
            <a:blip r:embed="rId7"/>
            <a:stretch>
              <a:fillRect l="0" t="0" r="-228081" b="-66140"/>
            </a:stretch>
          </a:blipFill>
        </p:spPr>
      </p:sp>
      <p:sp>
        <p:nvSpPr>
          <p:cNvPr name="Freeform 7" id="7"/>
          <p:cNvSpPr/>
          <p:nvPr/>
        </p:nvSpPr>
        <p:spPr>
          <a:xfrm flipH="false" flipV="false" rot="0">
            <a:off x="5810861" y="7212948"/>
            <a:ext cx="1293693" cy="1297389"/>
          </a:xfrm>
          <a:custGeom>
            <a:avLst/>
            <a:gdLst/>
            <a:ahLst/>
            <a:cxnLst/>
            <a:rect r="r" b="b" t="t" l="l"/>
            <a:pathLst>
              <a:path h="1297389" w="1293693">
                <a:moveTo>
                  <a:pt x="0" y="0"/>
                </a:moveTo>
                <a:lnTo>
                  <a:pt x="1293693" y="0"/>
                </a:lnTo>
                <a:lnTo>
                  <a:pt x="1293693" y="1297389"/>
                </a:lnTo>
                <a:lnTo>
                  <a:pt x="0" y="1297389"/>
                </a:lnTo>
                <a:lnTo>
                  <a:pt x="0" y="0"/>
                </a:lnTo>
                <a:close/>
              </a:path>
            </a:pathLst>
          </a:custGeom>
          <a:blipFill>
            <a:blip r:embed="rId8"/>
            <a:stretch>
              <a:fillRect l="0" t="0" r="0" b="0"/>
            </a:stretch>
          </a:blipFill>
        </p:spPr>
      </p:sp>
      <p:sp>
        <p:nvSpPr>
          <p:cNvPr name="Freeform 8" id="8"/>
          <p:cNvSpPr/>
          <p:nvPr/>
        </p:nvSpPr>
        <p:spPr>
          <a:xfrm flipH="false" flipV="false" rot="0">
            <a:off x="5424205" y="5399127"/>
            <a:ext cx="1680350" cy="1680350"/>
          </a:xfrm>
          <a:custGeom>
            <a:avLst/>
            <a:gdLst/>
            <a:ahLst/>
            <a:cxnLst/>
            <a:rect r="r" b="b" t="t" l="l"/>
            <a:pathLst>
              <a:path h="1680350" w="1680350">
                <a:moveTo>
                  <a:pt x="0" y="0"/>
                </a:moveTo>
                <a:lnTo>
                  <a:pt x="1680349" y="0"/>
                </a:lnTo>
                <a:lnTo>
                  <a:pt x="1680349" y="1680350"/>
                </a:lnTo>
                <a:lnTo>
                  <a:pt x="0" y="1680350"/>
                </a:lnTo>
                <a:lnTo>
                  <a:pt x="0" y="0"/>
                </a:lnTo>
                <a:close/>
              </a:path>
            </a:pathLst>
          </a:custGeom>
          <a:blipFill>
            <a:blip r:embed="rId9"/>
            <a:stretch>
              <a:fillRect l="0" t="0" r="0" b="0"/>
            </a:stretch>
          </a:blipFill>
        </p:spPr>
      </p:sp>
      <p:sp>
        <p:nvSpPr>
          <p:cNvPr name="Freeform 9" id="9"/>
          <p:cNvSpPr/>
          <p:nvPr/>
        </p:nvSpPr>
        <p:spPr>
          <a:xfrm flipH="false" flipV="false" rot="0">
            <a:off x="12137943" y="4025631"/>
            <a:ext cx="2794633" cy="1686942"/>
          </a:xfrm>
          <a:custGeom>
            <a:avLst/>
            <a:gdLst/>
            <a:ahLst/>
            <a:cxnLst/>
            <a:rect r="r" b="b" t="t" l="l"/>
            <a:pathLst>
              <a:path h="1686942" w="2794633">
                <a:moveTo>
                  <a:pt x="0" y="0"/>
                </a:moveTo>
                <a:lnTo>
                  <a:pt x="2794632" y="0"/>
                </a:lnTo>
                <a:lnTo>
                  <a:pt x="2794632" y="1686942"/>
                </a:lnTo>
                <a:lnTo>
                  <a:pt x="0" y="1686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5077555" y="5402370"/>
            <a:ext cx="2794633" cy="1686942"/>
          </a:xfrm>
          <a:custGeom>
            <a:avLst/>
            <a:gdLst/>
            <a:ahLst/>
            <a:cxnLst/>
            <a:rect r="r" b="b" t="t" l="l"/>
            <a:pathLst>
              <a:path h="1686942" w="2794633">
                <a:moveTo>
                  <a:pt x="0" y="0"/>
                </a:moveTo>
                <a:lnTo>
                  <a:pt x="2794633" y="0"/>
                </a:lnTo>
                <a:lnTo>
                  <a:pt x="2794633" y="1686942"/>
                </a:lnTo>
                <a:lnTo>
                  <a:pt x="0" y="1686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2271727" y="6766031"/>
            <a:ext cx="2794633" cy="1686942"/>
          </a:xfrm>
          <a:custGeom>
            <a:avLst/>
            <a:gdLst/>
            <a:ahLst/>
            <a:cxnLst/>
            <a:rect r="r" b="b" t="t" l="l"/>
            <a:pathLst>
              <a:path h="1686942" w="2794633">
                <a:moveTo>
                  <a:pt x="0" y="0"/>
                </a:moveTo>
                <a:lnTo>
                  <a:pt x="2794633" y="0"/>
                </a:lnTo>
                <a:lnTo>
                  <a:pt x="2794633" y="1686942"/>
                </a:lnTo>
                <a:lnTo>
                  <a:pt x="0" y="1686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9477095" y="5402370"/>
            <a:ext cx="2794633" cy="1686942"/>
          </a:xfrm>
          <a:custGeom>
            <a:avLst/>
            <a:gdLst/>
            <a:ahLst/>
            <a:cxnLst/>
            <a:rect r="r" b="b" t="t" l="l"/>
            <a:pathLst>
              <a:path h="1686942" w="2794633">
                <a:moveTo>
                  <a:pt x="0" y="0"/>
                </a:moveTo>
                <a:lnTo>
                  <a:pt x="2794632" y="0"/>
                </a:lnTo>
                <a:lnTo>
                  <a:pt x="2794632" y="1686942"/>
                </a:lnTo>
                <a:lnTo>
                  <a:pt x="0" y="16869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608382">
            <a:off x="11037592" y="4324413"/>
            <a:ext cx="1049721" cy="1089379"/>
          </a:xfrm>
          <a:custGeom>
            <a:avLst/>
            <a:gdLst/>
            <a:ahLst/>
            <a:cxnLst/>
            <a:rect r="r" b="b" t="t" l="l"/>
            <a:pathLst>
              <a:path h="1089379" w="1049721">
                <a:moveTo>
                  <a:pt x="0" y="0"/>
                </a:moveTo>
                <a:lnTo>
                  <a:pt x="1049721" y="0"/>
                </a:lnTo>
                <a:lnTo>
                  <a:pt x="1049721" y="1089379"/>
                </a:lnTo>
                <a:lnTo>
                  <a:pt x="0" y="10893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3157710" y="4833981"/>
            <a:ext cx="9525" cy="493395"/>
          </a:xfrm>
          <a:prstGeom prst="rect">
            <a:avLst/>
          </a:prstGeom>
        </p:spPr>
        <p:txBody>
          <a:bodyPr anchor="t" rtlCol="false" tIns="0" lIns="0" bIns="0" rIns="0">
            <a:spAutoFit/>
          </a:bodyPr>
          <a:lstStyle/>
          <a:p>
            <a:pPr algn="ctr">
              <a:lnSpc>
                <a:spcPts val="4320"/>
              </a:lnSpc>
              <a:spcBef>
                <a:spcPct val="0"/>
              </a:spcBef>
            </a:pPr>
          </a:p>
        </p:txBody>
      </p:sp>
      <p:sp>
        <p:nvSpPr>
          <p:cNvPr name="TextBox 15" id="15"/>
          <p:cNvSpPr txBox="true"/>
          <p:nvPr/>
        </p:nvSpPr>
        <p:spPr>
          <a:xfrm rot="0">
            <a:off x="1118542" y="3758451"/>
            <a:ext cx="4305662" cy="5499849"/>
          </a:xfrm>
          <a:prstGeom prst="rect">
            <a:avLst/>
          </a:prstGeom>
        </p:spPr>
        <p:txBody>
          <a:bodyPr anchor="t" rtlCol="false" tIns="0" lIns="0" bIns="0" rIns="0">
            <a:spAutoFit/>
          </a:bodyPr>
          <a:lstStyle/>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Step 1: Outfit Upload</a:t>
            </a:r>
          </a:p>
          <a:p>
            <a:pPr algn="just">
              <a:lnSpc>
                <a:spcPts val="2600"/>
              </a:lnSpc>
            </a:pPr>
          </a:p>
          <a:p>
            <a:pPr algn="just">
              <a:lnSpc>
                <a:spcPts val="2600"/>
              </a:lnSpc>
            </a:pP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Step 2: AI-Based Suggestions</a:t>
            </a:r>
          </a:p>
          <a:p>
            <a:pPr algn="just">
              <a:lnSpc>
                <a:spcPts val="2600"/>
              </a:lnSpc>
            </a:pPr>
          </a:p>
          <a:p>
            <a:pPr algn="just">
              <a:lnSpc>
                <a:spcPts val="2600"/>
              </a:lnSpc>
            </a:pP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Step 3: AR Virtual Try-On</a:t>
            </a:r>
          </a:p>
          <a:p>
            <a:pPr algn="just">
              <a:lnSpc>
                <a:spcPts val="2600"/>
              </a:lnSpc>
            </a:pP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Step 4: Purchase and Style Recommendations</a:t>
            </a:r>
          </a:p>
          <a:p>
            <a:pPr algn="just">
              <a:lnSpc>
                <a:spcPts val="2600"/>
              </a:lnSpc>
            </a:pPr>
          </a:p>
          <a:p>
            <a:pPr algn="just">
              <a:lnSpc>
                <a:spcPts val="2600"/>
              </a:lnSpc>
            </a:pPr>
          </a:p>
          <a:p>
            <a:pPr algn="just" marL="431801" indent="-215900" lvl="1">
              <a:lnSpc>
                <a:spcPts val="2600"/>
              </a:lnSpc>
              <a:buFont typeface="Arial"/>
              <a:buChar char="•"/>
            </a:pPr>
            <a:r>
              <a:rPr lang="en-US" sz="2000">
                <a:solidFill>
                  <a:srgbClr val="FFFFFF"/>
                </a:solidFill>
                <a:latin typeface="Montserrat"/>
                <a:ea typeface="Montserrat"/>
                <a:cs typeface="Montserrat"/>
                <a:sym typeface="Montserrat"/>
              </a:rPr>
              <a:t>Step 5: Continuous Learning</a:t>
            </a:r>
          </a:p>
        </p:txBody>
      </p:sp>
      <p:sp>
        <p:nvSpPr>
          <p:cNvPr name="TextBox 16" id="16"/>
          <p:cNvSpPr txBox="true"/>
          <p:nvPr/>
        </p:nvSpPr>
        <p:spPr>
          <a:xfrm rot="0">
            <a:off x="2330355" y="483018"/>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08</a:t>
            </a:r>
          </a:p>
        </p:txBody>
      </p:sp>
      <p:sp>
        <p:nvSpPr>
          <p:cNvPr name="TextBox 17" id="17"/>
          <p:cNvSpPr txBox="true"/>
          <p:nvPr/>
        </p:nvSpPr>
        <p:spPr>
          <a:xfrm rot="0">
            <a:off x="2693387" y="1627658"/>
            <a:ext cx="13781484" cy="794761"/>
          </a:xfrm>
          <a:prstGeom prst="rect">
            <a:avLst/>
          </a:prstGeom>
        </p:spPr>
        <p:txBody>
          <a:bodyPr anchor="t" rtlCol="false" tIns="0" lIns="0" bIns="0" rIns="0">
            <a:spAutoFit/>
          </a:bodyPr>
          <a:lstStyle/>
          <a:p>
            <a:pPr algn="ctr">
              <a:lnSpc>
                <a:spcPts val="6396"/>
              </a:lnSpc>
              <a:spcBef>
                <a:spcPct val="0"/>
              </a:spcBef>
            </a:pPr>
            <a:r>
              <a:rPr lang="en-US" b="true" sz="4920">
                <a:solidFill>
                  <a:srgbClr val="FFC0CB"/>
                </a:solidFill>
                <a:latin typeface="TAN Buster"/>
                <a:ea typeface="TAN Buster"/>
                <a:cs typeface="TAN Buster"/>
                <a:sym typeface="TAN Buster"/>
              </a:rPr>
              <a:t>DIGITAL WARDROBE INTEGRATION</a:t>
            </a:r>
          </a:p>
        </p:txBody>
      </p:sp>
      <p:sp>
        <p:nvSpPr>
          <p:cNvPr name="TextBox 18" id="18"/>
          <p:cNvSpPr txBox="true"/>
          <p:nvPr/>
        </p:nvSpPr>
        <p:spPr>
          <a:xfrm rot="0">
            <a:off x="-1812367" y="3232516"/>
            <a:ext cx="9191193" cy="396853"/>
          </a:xfrm>
          <a:prstGeom prst="rect">
            <a:avLst/>
          </a:prstGeom>
        </p:spPr>
        <p:txBody>
          <a:bodyPr anchor="t" rtlCol="false" tIns="0" lIns="0" bIns="0" rIns="0">
            <a:spAutoFit/>
          </a:bodyPr>
          <a:lstStyle/>
          <a:p>
            <a:pPr algn="ctr">
              <a:lnSpc>
                <a:spcPts val="3249"/>
              </a:lnSpc>
              <a:spcBef>
                <a:spcPct val="0"/>
              </a:spcBef>
            </a:pPr>
            <a:r>
              <a:rPr lang="en-US" b="true" sz="2499">
                <a:solidFill>
                  <a:srgbClr val="FFFFFF"/>
                </a:solidFill>
                <a:latin typeface="Montserrat Bold"/>
                <a:ea typeface="Montserrat Bold"/>
                <a:cs typeface="Montserrat Bold"/>
                <a:sym typeface="Montserrat Bold"/>
              </a:rPr>
              <a:t>Potential Strategy</a:t>
            </a:r>
          </a:p>
        </p:txBody>
      </p:sp>
      <p:sp>
        <p:nvSpPr>
          <p:cNvPr name="TextBox 19" id="19"/>
          <p:cNvSpPr txBox="true"/>
          <p:nvPr/>
        </p:nvSpPr>
        <p:spPr>
          <a:xfrm rot="0">
            <a:off x="6757993" y="5984735"/>
            <a:ext cx="8308366" cy="604564"/>
          </a:xfrm>
          <a:prstGeom prst="rect">
            <a:avLst/>
          </a:prstGeom>
        </p:spPr>
        <p:txBody>
          <a:bodyPr anchor="t" rtlCol="false" tIns="0" lIns="0" bIns="0" rIns="0">
            <a:spAutoFit/>
          </a:bodyPr>
          <a:lstStyle/>
          <a:p>
            <a:pPr algn="ctr">
              <a:lnSpc>
                <a:spcPts val="2470"/>
              </a:lnSpc>
            </a:pPr>
            <a:r>
              <a:rPr lang="en-US" b="true" sz="1900">
                <a:solidFill>
                  <a:srgbClr val="000000"/>
                </a:solidFill>
                <a:latin typeface="Montserrat Bold"/>
                <a:ea typeface="Montserrat Bold"/>
                <a:cs typeface="Montserrat Bold"/>
                <a:sym typeface="Montserrat Bold"/>
              </a:rPr>
              <a:t>Seamless User </a:t>
            </a:r>
          </a:p>
          <a:p>
            <a:pPr algn="ctr">
              <a:lnSpc>
                <a:spcPts val="2470"/>
              </a:lnSpc>
            </a:pPr>
            <a:r>
              <a:rPr lang="en-US" b="true" sz="1900">
                <a:solidFill>
                  <a:srgbClr val="000000"/>
                </a:solidFill>
                <a:latin typeface="Montserrat Bold"/>
                <a:ea typeface="Montserrat Bold"/>
                <a:cs typeface="Montserrat Bold"/>
                <a:sym typeface="Montserrat Bold"/>
              </a:rPr>
              <a:t>Experience</a:t>
            </a:r>
          </a:p>
        </p:txBody>
      </p:sp>
      <p:sp>
        <p:nvSpPr>
          <p:cNvPr name="TextBox 20" id="20"/>
          <p:cNvSpPr txBox="true"/>
          <p:nvPr/>
        </p:nvSpPr>
        <p:spPr>
          <a:xfrm rot="0">
            <a:off x="9381076" y="4682807"/>
            <a:ext cx="8308366" cy="549998"/>
          </a:xfrm>
          <a:prstGeom prst="rect">
            <a:avLst/>
          </a:prstGeom>
        </p:spPr>
        <p:txBody>
          <a:bodyPr anchor="t" rtlCol="false" tIns="0" lIns="0" bIns="0" rIns="0">
            <a:spAutoFit/>
          </a:bodyPr>
          <a:lstStyle/>
          <a:p>
            <a:pPr algn="ctr">
              <a:lnSpc>
                <a:spcPts val="2210"/>
              </a:lnSpc>
            </a:pPr>
            <a:r>
              <a:rPr lang="en-US" sz="1700" b="true">
                <a:solidFill>
                  <a:srgbClr val="000000"/>
                </a:solidFill>
                <a:latin typeface="Montserrat Bold"/>
                <a:ea typeface="Montserrat Bold"/>
                <a:cs typeface="Montserrat Bold"/>
                <a:sym typeface="Montserrat Bold"/>
              </a:rPr>
              <a:t>Increased Engagement </a:t>
            </a:r>
          </a:p>
          <a:p>
            <a:pPr algn="ctr">
              <a:lnSpc>
                <a:spcPts val="2210"/>
              </a:lnSpc>
            </a:pPr>
            <a:r>
              <a:rPr lang="en-US" b="true" sz="1700">
                <a:solidFill>
                  <a:srgbClr val="000000"/>
                </a:solidFill>
                <a:latin typeface="Montserrat Bold"/>
                <a:ea typeface="Montserrat Bold"/>
                <a:cs typeface="Montserrat Bold"/>
                <a:sym typeface="Montserrat Bold"/>
              </a:rPr>
              <a:t>and Sales</a:t>
            </a:r>
          </a:p>
        </p:txBody>
      </p:sp>
      <p:sp>
        <p:nvSpPr>
          <p:cNvPr name="TextBox 21" id="21"/>
          <p:cNvSpPr txBox="true"/>
          <p:nvPr/>
        </p:nvSpPr>
        <p:spPr>
          <a:xfrm rot="0">
            <a:off x="12320688" y="6113334"/>
            <a:ext cx="8308366" cy="299742"/>
          </a:xfrm>
          <a:prstGeom prst="rect">
            <a:avLst/>
          </a:prstGeom>
        </p:spPr>
        <p:txBody>
          <a:bodyPr anchor="t" rtlCol="false" tIns="0" lIns="0" bIns="0" rIns="0">
            <a:spAutoFit/>
          </a:bodyPr>
          <a:lstStyle/>
          <a:p>
            <a:pPr algn="ctr">
              <a:lnSpc>
                <a:spcPts val="2470"/>
              </a:lnSpc>
            </a:pPr>
            <a:r>
              <a:rPr lang="en-US" b="true" sz="1900">
                <a:solidFill>
                  <a:srgbClr val="000000"/>
                </a:solidFill>
                <a:latin typeface="Montserrat Bold"/>
                <a:ea typeface="Montserrat Bold"/>
                <a:cs typeface="Montserrat Bold"/>
                <a:sym typeface="Montserrat Bold"/>
              </a:rPr>
              <a:t>Sustainability</a:t>
            </a:r>
          </a:p>
        </p:txBody>
      </p:sp>
      <p:sp>
        <p:nvSpPr>
          <p:cNvPr name="TextBox 22" id="22"/>
          <p:cNvSpPr txBox="true"/>
          <p:nvPr/>
        </p:nvSpPr>
        <p:spPr>
          <a:xfrm rot="0">
            <a:off x="9477095" y="7472014"/>
            <a:ext cx="8308366" cy="299742"/>
          </a:xfrm>
          <a:prstGeom prst="rect">
            <a:avLst/>
          </a:prstGeom>
        </p:spPr>
        <p:txBody>
          <a:bodyPr anchor="t" rtlCol="false" tIns="0" lIns="0" bIns="0" rIns="0">
            <a:spAutoFit/>
          </a:bodyPr>
          <a:lstStyle/>
          <a:p>
            <a:pPr algn="ctr">
              <a:lnSpc>
                <a:spcPts val="2470"/>
              </a:lnSpc>
            </a:pPr>
            <a:r>
              <a:rPr lang="en-US" b="true" sz="1900">
                <a:solidFill>
                  <a:srgbClr val="000000"/>
                </a:solidFill>
                <a:latin typeface="Montserrat Bold"/>
                <a:ea typeface="Montserrat Bold"/>
                <a:cs typeface="Montserrat Bold"/>
                <a:sym typeface="Montserrat Bold"/>
              </a:rPr>
              <a:t>Brand Loyalty</a:t>
            </a:r>
          </a:p>
        </p:txBody>
      </p:sp>
      <p:sp>
        <p:nvSpPr>
          <p:cNvPr name="Freeform 23" id="23"/>
          <p:cNvSpPr/>
          <p:nvPr/>
        </p:nvSpPr>
        <p:spPr>
          <a:xfrm flipH="false" flipV="false" rot="4684455">
            <a:off x="15049107" y="4355627"/>
            <a:ext cx="1049721" cy="1089379"/>
          </a:xfrm>
          <a:custGeom>
            <a:avLst/>
            <a:gdLst/>
            <a:ahLst/>
            <a:cxnLst/>
            <a:rect r="r" b="b" t="t" l="l"/>
            <a:pathLst>
              <a:path h="1089379" w="1049721">
                <a:moveTo>
                  <a:pt x="0" y="0"/>
                </a:moveTo>
                <a:lnTo>
                  <a:pt x="1049721" y="0"/>
                </a:lnTo>
                <a:lnTo>
                  <a:pt x="1049721" y="1089379"/>
                </a:lnTo>
                <a:lnTo>
                  <a:pt x="0" y="10893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10285285">
            <a:off x="15077944" y="7064813"/>
            <a:ext cx="1049721" cy="1089379"/>
          </a:xfrm>
          <a:custGeom>
            <a:avLst/>
            <a:gdLst/>
            <a:ahLst/>
            <a:cxnLst/>
            <a:rect r="r" b="b" t="t" l="l"/>
            <a:pathLst>
              <a:path h="1089379" w="1049721">
                <a:moveTo>
                  <a:pt x="0" y="0"/>
                </a:moveTo>
                <a:lnTo>
                  <a:pt x="1049721" y="0"/>
                </a:lnTo>
                <a:lnTo>
                  <a:pt x="1049721" y="1089378"/>
                </a:lnTo>
                <a:lnTo>
                  <a:pt x="0" y="10893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5" id="25"/>
          <p:cNvSpPr/>
          <p:nvPr/>
        </p:nvSpPr>
        <p:spPr>
          <a:xfrm flipH="false" flipV="false" rot="-6031627">
            <a:off x="11115453" y="7063468"/>
            <a:ext cx="1049721" cy="1089379"/>
          </a:xfrm>
          <a:custGeom>
            <a:avLst/>
            <a:gdLst/>
            <a:ahLst/>
            <a:cxnLst/>
            <a:rect r="r" b="b" t="t" l="l"/>
            <a:pathLst>
              <a:path h="1089379" w="1049721">
                <a:moveTo>
                  <a:pt x="0" y="0"/>
                </a:moveTo>
                <a:lnTo>
                  <a:pt x="1049721" y="0"/>
                </a:lnTo>
                <a:lnTo>
                  <a:pt x="1049721" y="1089378"/>
                </a:lnTo>
                <a:lnTo>
                  <a:pt x="0" y="10893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TextBox 3" id="3"/>
          <p:cNvSpPr txBox="true"/>
          <p:nvPr/>
        </p:nvSpPr>
        <p:spPr>
          <a:xfrm rot="0">
            <a:off x="336085" y="-114300"/>
            <a:ext cx="17615830" cy="12070484"/>
          </a:xfrm>
          <a:prstGeom prst="rect">
            <a:avLst/>
          </a:prstGeom>
        </p:spPr>
        <p:txBody>
          <a:bodyPr anchor="t" rtlCol="false" tIns="0" lIns="0" bIns="0" rIns="0">
            <a:spAutoFit/>
          </a:bodyPr>
          <a:lstStyle/>
          <a:p>
            <a:pPr algn="ctr">
              <a:lnSpc>
                <a:spcPts val="3420"/>
              </a:lnSpc>
            </a:pPr>
            <a:r>
              <a:rPr lang="en-US" b="true" sz="1900" spc="152">
                <a:solidFill>
                  <a:srgbClr val="FFFFFF"/>
                </a:solidFill>
                <a:latin typeface="Montserrat Bold"/>
                <a:ea typeface="Montserrat Bold"/>
                <a:cs typeface="Montserrat Bold"/>
                <a:sym typeface="Montserrat Bold"/>
              </a:rPr>
              <a:t>Reference List</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Amed, I. et al. (2021) The state of fashion 2021, McKinsey &amp; Company. Available at: </a:t>
            </a:r>
            <a:r>
              <a:rPr lang="en-US" sz="1500" spc="120" u="sng">
                <a:solidFill>
                  <a:srgbClr val="FFFFFF"/>
                </a:solidFill>
                <a:latin typeface="Montserrat"/>
                <a:ea typeface="Montserrat"/>
                <a:cs typeface="Montserrat"/>
                <a:sym typeface="Montserrat"/>
                <a:hlinkClick r:id="rId3" tooltip="https://www.mckinsey.com/~/media/mckinsey/industries/retail/our%20insights/state%20of%20fashion/2021/the-state-of-fashion-2021-vf.pdf"/>
              </a:rPr>
              <a:t>https://www.mckinsey.com/~/media/mckinsey/industries/retail/our%20insights/state%20of%20fashion/2021/the-state-of-fashion-2021-vf.pdf</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Bershka FFFACE.ME collection connects physical apparel with interactive tiktok experiences (2024) Retail Technology Innovation Hub. Available at: </a:t>
            </a:r>
            <a:r>
              <a:rPr lang="en-US" sz="1500" spc="120" u="sng">
                <a:solidFill>
                  <a:srgbClr val="FFFFFF"/>
                </a:solidFill>
                <a:latin typeface="Montserrat"/>
                <a:ea typeface="Montserrat"/>
                <a:cs typeface="Montserrat"/>
                <a:sym typeface="Montserrat"/>
                <a:hlinkClick r:id="rId4" tooltip="https://retailtechinnovationhub.com/home/2024/11/6/bershka-and-fffaceme-team-up-on-collection-that-connects-physical-apparel-with-interactive-experiences-on-tiktok"/>
              </a:rPr>
              <a:t>https://retailtechinnovationhub.com/home/2024/11/6/bershka-and-fffaceme-team-up-on-collection-that-connects-physical-apparel-with-interactive-</a:t>
            </a:r>
          </a:p>
          <a:p>
            <a:pPr algn="just">
              <a:lnSpc>
                <a:spcPts val="2700"/>
              </a:lnSpc>
            </a:pPr>
            <a:r>
              <a:rPr lang="en-US" sz="1500" spc="120" u="sng">
                <a:solidFill>
                  <a:srgbClr val="FFFFFF"/>
                </a:solidFill>
                <a:latin typeface="Montserrat"/>
                <a:ea typeface="Montserrat"/>
                <a:cs typeface="Montserrat"/>
                <a:sym typeface="Montserrat"/>
                <a:hlinkClick r:id="rId5" tooltip="https://retailtechinnovationhub.com/home/2024/11/6/bershka-and-fffaceme-team-up-on-collection-that-connects-physical-apparel-with-interactive-experiences-on-tiktok"/>
              </a:rPr>
              <a:t>experiences-on-tiktok</a:t>
            </a:r>
            <a:r>
              <a:rPr lang="en-US" sz="1500" spc="120">
                <a:solidFill>
                  <a:srgbClr val="FFFFFF"/>
                </a:solidFill>
                <a:latin typeface="Montserrat"/>
                <a:ea typeface="Montserrat"/>
                <a:cs typeface="Montserrat"/>
                <a:sym typeface="Montserrat"/>
              </a:rPr>
              <a:t> (Accessed: 10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Business Insider (2024) Rihanna's Fenty Beauty is making a bet on the gaming business in the shape of a $250 makeup kit. Available at: </a:t>
            </a:r>
            <a:r>
              <a:rPr lang="en-US" sz="1500" spc="120" u="sng">
                <a:solidFill>
                  <a:srgbClr val="FFFFFF"/>
                </a:solidFill>
                <a:latin typeface="Montserrat"/>
                <a:ea typeface="Montserrat"/>
                <a:cs typeface="Montserrat"/>
                <a:sym typeface="Montserrat"/>
                <a:hlinkClick r:id="rId6" tooltip="https://www.businessinsider.com/rihanna-fenty-beauty-netflix-arcane-vault-makeup-collaboration-2024-10"/>
              </a:rPr>
              <a:t>https://www.businessinsider.com/rihanna-fenty-beauty-netflix-arcane-vault-makeup-collaboration-2024-10</a:t>
            </a:r>
            <a:r>
              <a:rPr lang="en-US" sz="1500" spc="120">
                <a:solidFill>
                  <a:srgbClr val="FFFFFF"/>
                </a:solidFill>
                <a:latin typeface="Montserrat"/>
                <a:ea typeface="Montserrat"/>
                <a:cs typeface="Montserrat"/>
                <a:sym typeface="Montserrat"/>
              </a:rPr>
              <a:t> (Accessed: 5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Charlotte Tilburys Target Market Exploration (2024) Osum. Available at: </a:t>
            </a:r>
            <a:r>
              <a:rPr lang="en-US" sz="1500" spc="120" u="sng">
                <a:solidFill>
                  <a:srgbClr val="FFFFFF"/>
                </a:solidFill>
                <a:latin typeface="Montserrat"/>
                <a:ea typeface="Montserrat"/>
                <a:cs typeface="Montserrat"/>
                <a:sym typeface="Montserrat"/>
                <a:hlinkClick r:id="rId7" tooltip="https://blog.osum.com/charlotte-tilbury-target-market/"/>
              </a:rPr>
              <a:t>https://blog.osum.com/charlotte-tilbury-target-market/</a:t>
            </a:r>
            <a:r>
              <a:rPr lang="en-US" sz="1500" spc="120">
                <a:solidFill>
                  <a:srgbClr val="FFFFFF"/>
                </a:solidFill>
                <a:latin typeface="Montserrat"/>
                <a:ea typeface="Montserrat"/>
                <a:cs typeface="Montserrat"/>
                <a:sym typeface="Montserrat"/>
              </a:rPr>
              <a:t>? (Accessed: 11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Checa, A. et al. (2025) How beauty players can scale Gen AI in 2025, McKinsey &amp; Company. Available at: </a:t>
            </a:r>
            <a:r>
              <a:rPr lang="en-US" sz="1500" spc="120" u="sng">
                <a:solidFill>
                  <a:srgbClr val="FFFFFF"/>
                </a:solidFill>
                <a:latin typeface="Montserrat"/>
                <a:ea typeface="Montserrat"/>
                <a:cs typeface="Montserrat"/>
                <a:sym typeface="Montserrat"/>
                <a:hlinkClick r:id="rId8" tooltip="https://www.mckinsey.com/industries/consumer-packaged-goods/our-insights/how-beauty-players-can-scale-gen-ai-in-2025"/>
              </a:rPr>
              <a:t>https://www.mckinsey.com/industries/consumer-packaged-goods/our-insights/how-beauty-players-can-scale-gen-ai-in-2025</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Chitrakorn, K. (2023) Can Charlotte Tilbury Beauty convince customers to download an app?, Vogue Business. Available at: </a:t>
            </a:r>
            <a:r>
              <a:rPr lang="en-US" sz="1500" spc="120" u="sng">
                <a:solidFill>
                  <a:srgbClr val="FFFFFF"/>
                </a:solidFill>
                <a:latin typeface="Montserrat"/>
                <a:ea typeface="Montserrat"/>
                <a:cs typeface="Montserrat"/>
                <a:sym typeface="Montserrat"/>
                <a:hlinkClick r:id="rId9" tooltip="https://www.voguebusiness.com/beauty/can-charlotte-tilbury-beauty-convince-customers-to-download-an-app"/>
              </a:rPr>
              <a:t>https://www.voguebusiness.com/beauty/can-charlotte-tilbury-beauty-convince-customers-to-download-an-app</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Desiree, T. (2024) Charlotte Tilbury perfected this strategy for customer retention, RSS. Available at: </a:t>
            </a:r>
            <a:r>
              <a:rPr lang="en-US" sz="1500" spc="120" u="sng">
                <a:solidFill>
                  <a:srgbClr val="FFFFFF"/>
                </a:solidFill>
                <a:latin typeface="Montserrat"/>
                <a:ea typeface="Montserrat"/>
                <a:cs typeface="Montserrat"/>
                <a:sym typeface="Montserrat"/>
                <a:hlinkClick r:id="rId10" tooltip="https://www.desireedesign.co.uk/brand-insider/charlotte-tilbury-loyalty-program-success"/>
              </a:rPr>
              <a:t>https://www.desireedesign.co.uk/brand-insider/charlotte-tilbury-loyalty-program-success</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Finneman, B., Spagnuolo, E. and Rahilly, L. (2020) Meet Generation Z: Shaping the future of Shopping, McKinsey &amp; Company. Available at: </a:t>
            </a:r>
            <a:r>
              <a:rPr lang="en-US" sz="1500" spc="120" u="sng">
                <a:solidFill>
                  <a:srgbClr val="FFFFFF"/>
                </a:solidFill>
                <a:latin typeface="Montserrat"/>
                <a:ea typeface="Montserrat"/>
                <a:cs typeface="Montserrat"/>
                <a:sym typeface="Montserrat"/>
                <a:hlinkClick r:id="rId11" tooltip="https://www.mckinsey.com/industries/consumer-packaged-goods/our-insights/meet-generation-z-shaping-the-future-of-shopping"/>
              </a:rPr>
              <a:t>https://www.mckinsey.com/industries/consumer-packaged-goods/our-insights/meet-generation-z-shaping-the-future-of-shopping</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Francis, T. and Hoefel, F. (2018) ‘true gen’: Generation Z and its implications for companies, McKinsey &amp; Company. Available at: </a:t>
            </a:r>
            <a:r>
              <a:rPr lang="en-US" sz="1500" spc="120" u="sng">
                <a:solidFill>
                  <a:srgbClr val="FFFFFF"/>
                </a:solidFill>
                <a:latin typeface="Montserrat"/>
                <a:ea typeface="Montserrat"/>
                <a:cs typeface="Montserrat"/>
                <a:sym typeface="Montserrat"/>
                <a:hlinkClick r:id="rId12" tooltip="https://www.mckinsey.com/industries/consumer-packaged-goods/our-insights/true-gen-generation-z-and-its-implications-for-companies"/>
              </a:rPr>
              <a:t>https://www.mckinsey.com/industries/consumer-packaged-goods/our-insights/true-gen-generation-z-and-its-implications-for-companies</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l">
              <a:lnSpc>
                <a:spcPts val="2700"/>
              </a:lnSpc>
            </a:pPr>
          </a:p>
          <a:p>
            <a:pPr algn="l">
              <a:lnSpc>
                <a:spcPts val="2700"/>
              </a:lnSpc>
            </a:pPr>
          </a:p>
          <a:p>
            <a:pPr algn="l">
              <a:lnSpc>
                <a:spcPts val="2700"/>
              </a:lnSpc>
            </a:pPr>
          </a:p>
          <a:p>
            <a:pPr algn="l">
              <a:lnSpc>
                <a:spcPts val="27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TextBox 3" id="3"/>
          <p:cNvSpPr txBox="true"/>
          <p:nvPr/>
        </p:nvSpPr>
        <p:spPr>
          <a:xfrm rot="0">
            <a:off x="336085" y="222578"/>
            <a:ext cx="17615830" cy="15066608"/>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Glossy (2024) Exclusive: Fenty partners with Netflix’s Arcane for a gamer-inspired collection. Available at: </a:t>
            </a:r>
            <a:r>
              <a:rPr lang="en-US" sz="1500" spc="120" u="sng">
                <a:solidFill>
                  <a:srgbClr val="FFFFFF"/>
                </a:solidFill>
                <a:latin typeface="Montserrat"/>
                <a:ea typeface="Montserrat"/>
                <a:cs typeface="Montserrat"/>
                <a:sym typeface="Montserrat"/>
                <a:hlinkClick r:id="rId3" tooltip="https://www.glossy.co/pop/exclusive-fenty-partners-with-netflixs-arcane-for-a-gamer-inspired-collection"/>
              </a:rPr>
              <a:t>https://www.glossy.co/pop/exclusive-fenty-partners-with-netflixs-arcane-for-a-gamer-inspired-collection</a:t>
            </a:r>
            <a:r>
              <a:rPr lang="en-US" sz="1500" spc="120">
                <a:solidFill>
                  <a:srgbClr val="FFFFFF"/>
                </a:solidFill>
                <a:latin typeface="Montserrat"/>
                <a:ea typeface="Montserrat"/>
                <a:cs typeface="Montserrat"/>
                <a:sym typeface="Montserrat"/>
              </a:rPr>
              <a:t> (Accessed: 5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House of Marketers (2024) Fenty Beauty’s social media strategy: A case study. Available at: </a:t>
            </a:r>
            <a:r>
              <a:rPr lang="en-US" sz="1500" spc="120" u="sng">
                <a:solidFill>
                  <a:srgbClr val="FFFFFF"/>
                </a:solidFill>
                <a:latin typeface="Montserrat"/>
                <a:ea typeface="Montserrat"/>
                <a:cs typeface="Montserrat"/>
                <a:sym typeface="Montserrat"/>
                <a:hlinkClick r:id="rId4" tooltip="https://www.houseofmarketers.com/fenty-beauty-social-media-strategy-case-study"/>
              </a:rPr>
              <a:t>https://www.houseofmarketers.com/fenty-beauty-social-media-strategy-case-study</a:t>
            </a:r>
            <a:r>
              <a:rPr lang="en-US" sz="1500" spc="120">
                <a:solidFill>
                  <a:srgbClr val="FFFFFF"/>
                </a:solidFill>
                <a:latin typeface="Montserrat"/>
                <a:ea typeface="Montserrat"/>
                <a:cs typeface="Montserrat"/>
                <a:sym typeface="Montserrat"/>
              </a:rPr>
              <a:t> (Accessed: 5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Hudson, S., Kim, A. and Moulton, J. (2018) What beauty players can teach the consumer sector about Digital Disruption, McKinsey &amp; Company. Available at: </a:t>
            </a:r>
            <a:r>
              <a:rPr lang="en-US" sz="1500" spc="120" u="sng">
                <a:solidFill>
                  <a:srgbClr val="FFFFFF"/>
                </a:solidFill>
                <a:latin typeface="Montserrat"/>
                <a:ea typeface="Montserrat"/>
                <a:cs typeface="Montserrat"/>
                <a:sym typeface="Montserrat"/>
                <a:hlinkClick r:id="rId5" tooltip="https://www.mckinsey.com/industries/consumer-packaged-goods/our-insights/what-beauty-players-can-teach-the-consumer-sector-about-digital-disruption"/>
              </a:rPr>
              <a:t>https://www.mckinsey.com/industries/consumer-packaged-goods/our-insights/what-beauty-players-can-teach-the-consumer-sector-about-digital-disruption</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Instagram: Leading Beauty Brands by engagement 2023 | statista (2025) Statista. Available at: </a:t>
            </a:r>
            <a:r>
              <a:rPr lang="en-US" sz="1500" spc="120" u="sng">
                <a:solidFill>
                  <a:srgbClr val="FFFFFF"/>
                </a:solidFill>
                <a:latin typeface="Montserrat"/>
                <a:ea typeface="Montserrat"/>
                <a:cs typeface="Montserrat"/>
                <a:sym typeface="Montserrat"/>
                <a:hlinkClick r:id="rId6" tooltip="https://www.statista.com/statistics/670550/leading-beauty-brands-instagram-engagement/"/>
              </a:rPr>
              <a:t>https://www.statista.com/statistics/670550/leading-beauty-brands-instagram-engagement/</a:t>
            </a:r>
            <a:r>
              <a:rPr lang="en-US" sz="1500" spc="120">
                <a:solidFill>
                  <a:srgbClr val="FFFFFF"/>
                </a:solidFill>
                <a:latin typeface="Montserrat"/>
                <a:ea typeface="Montserrat"/>
                <a:cs typeface="Montserrat"/>
                <a:sym typeface="Montserrat"/>
              </a:rPr>
              <a:t> (Accessed: 11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Leung, A. (no date) Charlotte tilbury beauty reduces CPA by 29% with custom bidding, Google. Available at: </a:t>
            </a:r>
            <a:r>
              <a:rPr lang="en-US" sz="1500" spc="120" u="sng">
                <a:solidFill>
                  <a:srgbClr val="FFFFFF"/>
                </a:solidFill>
                <a:latin typeface="Montserrat"/>
                <a:ea typeface="Montserrat"/>
                <a:cs typeface="Montserrat"/>
                <a:sym typeface="Montserrat"/>
                <a:hlinkClick r:id="rId7" tooltip="https://marketingplatform.google.com/about/resources/charlotte-tilbury-beauty-reduces-cpa-by-29-percent-with-custom-bidding/"/>
              </a:rPr>
              <a:t>https://marketingplatform.google.com/about/resources/charlotte-tilbury-beauty-reduces-cpa-by-29-percent-with-custom-bidding/</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Petruzzi, D. (2024) United Kingdom: Average spend of gen Z on a skincare product 2021 | statista, Statista. Available at: </a:t>
            </a:r>
            <a:r>
              <a:rPr lang="en-US" sz="1500" spc="120" u="sng">
                <a:solidFill>
                  <a:srgbClr val="FFFFFF"/>
                </a:solidFill>
                <a:latin typeface="Montserrat"/>
                <a:ea typeface="Montserrat"/>
                <a:cs typeface="Montserrat"/>
                <a:sym typeface="Montserrat"/>
                <a:hlinkClick r:id="rId8" tooltip="https://www.statista.com/statistics/1288976/average-spend-of-gen-z-on-skincare-in-the-uk/"/>
              </a:rPr>
              <a:t>https://www.statista.com/statistics/1288976/average-spend-of-gen-z-on-skincare-in-the-uk/</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Scott, N. (2024) Tiktok shop, specialist retail and Amazon’s ascent: Navigating the new beauty landscape, Vogue Business. Available at: </a:t>
            </a:r>
            <a:r>
              <a:rPr lang="en-US" sz="1500" spc="120" u="sng">
                <a:solidFill>
                  <a:srgbClr val="FFFFFF"/>
                </a:solidFill>
                <a:latin typeface="Montserrat"/>
                <a:ea typeface="Montserrat"/>
                <a:cs typeface="Montserrat"/>
                <a:sym typeface="Montserrat"/>
                <a:hlinkClick r:id="rId9" tooltip="https://www.voguebusiness.com/story/advanced/tiktok-shop-specialist-retail-and-amazons-ascent-navigating-the-new-beauty-landscape"/>
              </a:rPr>
              <a:t>https://www.voguebusiness.com/story/advanced/tiktok-shop-specialist-retail-and-amazons-ascent-navigating-the-new-beauty-landscape</a:t>
            </a:r>
            <a:r>
              <a:rPr lang="en-US" sz="1500" spc="120">
                <a:solidFill>
                  <a:srgbClr val="FFFFFF"/>
                </a:solidFill>
                <a:latin typeface="Montserrat"/>
                <a:ea typeface="Montserrat"/>
                <a:cs typeface="Montserrat"/>
                <a:sym typeface="Montserrat"/>
              </a:rPr>
              <a:t>? (Accessed: 09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Statista (2024) Leading celebrity beauty brands worldwide by revenue. Available at: </a:t>
            </a:r>
            <a:r>
              <a:rPr lang="en-US" sz="1500" spc="120" u="sng">
                <a:solidFill>
                  <a:srgbClr val="FFFFFF"/>
                </a:solidFill>
                <a:latin typeface="Montserrat"/>
                <a:ea typeface="Montserrat"/>
                <a:cs typeface="Montserrat"/>
                <a:sym typeface="Montserrat"/>
                <a:hlinkClick r:id="rId10" tooltip="https://www.statista.com/statistics/1372858/leading-celebrity-beauty-brands-worldwide-by-revenue"/>
              </a:rPr>
              <a:t>https://www.statista.com/statistics/1372858/leading-celebrity-beauty-brands-worldwide-by-revenue</a:t>
            </a:r>
            <a:r>
              <a:rPr lang="en-US" sz="1500" spc="120">
                <a:solidFill>
                  <a:srgbClr val="FFFFFF"/>
                </a:solidFill>
                <a:latin typeface="Montserrat"/>
                <a:ea typeface="Montserrat"/>
                <a:cs typeface="Montserrat"/>
                <a:sym typeface="Montserrat"/>
              </a:rPr>
              <a:t> (Accessed: 5 March 2025).</a:t>
            </a:r>
          </a:p>
          <a:p>
            <a:pPr algn="just">
              <a:lnSpc>
                <a:spcPts val="2700"/>
              </a:lnSpc>
            </a:pPr>
          </a:p>
          <a:p>
            <a:pPr algn="just">
              <a:lnSpc>
                <a:spcPts val="2700"/>
              </a:lnSpc>
            </a:pPr>
            <a:r>
              <a:rPr lang="en-US" sz="1500" spc="120">
                <a:solidFill>
                  <a:srgbClr val="FFFFFF"/>
                </a:solidFill>
                <a:latin typeface="Montserrat"/>
                <a:ea typeface="Montserrat"/>
                <a:cs typeface="Montserrat"/>
                <a:sym typeface="Montserrat"/>
              </a:rPr>
              <a:t>Tsoi, A. and Liu, M. (2023) How Charlotte Tilbury Beauty responds to Customer Data Requests | Google Cloud Blog, Google. Available at: </a:t>
            </a:r>
            <a:r>
              <a:rPr lang="en-US" sz="1500" spc="120" u="sng">
                <a:solidFill>
                  <a:srgbClr val="FFFFFF"/>
                </a:solidFill>
                <a:latin typeface="Montserrat"/>
                <a:ea typeface="Montserrat"/>
                <a:cs typeface="Montserrat"/>
                <a:sym typeface="Montserrat"/>
                <a:hlinkClick r:id="rId11" tooltip="https://cloud.google.com/blog/topics/customers/how-charlotte-tilbury-beauty-responds-to-customer-data-requests"/>
              </a:rPr>
              <a:t>https://cloud.google.com/blog/topics/customers/how-charlotte-tilbury-beauty-responds-to-customer-data-requests</a:t>
            </a:r>
            <a:r>
              <a:rPr lang="en-US" sz="1500" spc="120">
                <a:solidFill>
                  <a:srgbClr val="FFFFFF"/>
                </a:solidFill>
                <a:latin typeface="Montserrat"/>
                <a:ea typeface="Montserrat"/>
                <a:cs typeface="Montserrat"/>
                <a:sym typeface="Montserrat"/>
              </a:rPr>
              <a:t> (Accessed: 09 March 202en35).</a:t>
            </a: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just">
              <a:lnSpc>
                <a:spcPts val="2700"/>
              </a:lnSpc>
            </a:pPr>
          </a:p>
          <a:p>
            <a:pPr algn="l">
              <a:lnSpc>
                <a:spcPts val="2700"/>
              </a:lnSpc>
            </a:pPr>
          </a:p>
          <a:p>
            <a:pPr algn="l">
              <a:lnSpc>
                <a:spcPts val="2700"/>
              </a:lnSpc>
            </a:pPr>
          </a:p>
          <a:p>
            <a:pPr algn="l">
              <a:lnSpc>
                <a:spcPts val="2700"/>
              </a:lnSpc>
            </a:pPr>
          </a:p>
          <a:p>
            <a:pPr algn="l">
              <a:lnSpc>
                <a:spcPts val="2700"/>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TextBox 3" id="3"/>
          <p:cNvSpPr txBox="true"/>
          <p:nvPr/>
        </p:nvSpPr>
        <p:spPr>
          <a:xfrm rot="0">
            <a:off x="336085" y="270203"/>
            <a:ext cx="17615830" cy="3058286"/>
          </a:xfrm>
          <a:prstGeom prst="rect">
            <a:avLst/>
          </a:prstGeom>
        </p:spPr>
        <p:txBody>
          <a:bodyPr anchor="t" rtlCol="false" tIns="0" lIns="0" bIns="0" rIns="0">
            <a:spAutoFit/>
          </a:bodyPr>
          <a:lstStyle/>
          <a:p>
            <a:pPr algn="just">
              <a:lnSpc>
                <a:spcPts val="2448"/>
              </a:lnSpc>
            </a:pPr>
            <a:r>
              <a:rPr lang="en-US" sz="1600" spc="128">
                <a:solidFill>
                  <a:srgbClr val="FFFFFF"/>
                </a:solidFill>
                <a:latin typeface="Montserrat"/>
                <a:ea typeface="Montserrat"/>
                <a:cs typeface="Montserrat"/>
                <a:sym typeface="Montserrat"/>
              </a:rPr>
              <a:t>VentureBeat (2024) Riot Games and Rihanna’s Fenty Beauty team up on Arcane beauty products. Available at: </a:t>
            </a:r>
            <a:r>
              <a:rPr lang="en-US" sz="1600" spc="128" u="sng">
                <a:solidFill>
                  <a:srgbClr val="FFFFFF"/>
                </a:solidFill>
                <a:latin typeface="Montserrat"/>
                <a:ea typeface="Montserrat"/>
                <a:cs typeface="Montserrat"/>
                <a:sym typeface="Montserrat"/>
                <a:hlinkClick r:id="rId3" tooltip="https://venturebeat.com/games/riot-games-and-rihannas-fenty-beauty-team-up-on-arcane-beauty-products"/>
              </a:rPr>
              <a:t>https://venturebeat.com/games/riot-games-and-rihannas-fenty-beauty-team-up-on-arcane-beauty-products</a:t>
            </a:r>
            <a:r>
              <a:rPr lang="en-US" sz="1600" spc="128">
                <a:solidFill>
                  <a:srgbClr val="FFFFFF"/>
                </a:solidFill>
                <a:latin typeface="Montserrat"/>
                <a:ea typeface="Montserrat"/>
                <a:cs typeface="Montserrat"/>
                <a:sym typeface="Montserrat"/>
              </a:rPr>
              <a:t> (Accessed: 5 March 2025).</a:t>
            </a:r>
          </a:p>
          <a:p>
            <a:pPr algn="just">
              <a:lnSpc>
                <a:spcPts val="2448"/>
              </a:lnSpc>
            </a:pPr>
          </a:p>
          <a:p>
            <a:pPr algn="just">
              <a:lnSpc>
                <a:spcPts val="2448"/>
              </a:lnSpc>
            </a:pPr>
            <a:r>
              <a:rPr lang="en-US" sz="1600" spc="128">
                <a:solidFill>
                  <a:srgbClr val="FFFFFF"/>
                </a:solidFill>
                <a:latin typeface="Montserrat"/>
                <a:ea typeface="Montserrat"/>
                <a:cs typeface="Montserrat"/>
                <a:sym typeface="Montserrat"/>
              </a:rPr>
              <a:t>Vogue Business in partnership with Alibaba (2024) ‘Wonder Avenue’: How futuristic shopping won a spot at the Olympics, Vogue Business. Available at: </a:t>
            </a:r>
            <a:r>
              <a:rPr lang="en-US" sz="1600" spc="128" u="sng">
                <a:solidFill>
                  <a:srgbClr val="FFFFFF"/>
                </a:solidFill>
                <a:latin typeface="Montserrat"/>
                <a:ea typeface="Montserrat"/>
                <a:cs typeface="Montserrat"/>
                <a:sym typeface="Montserrat"/>
                <a:hlinkClick r:id="rId4" tooltip="https://www.voguebusiness.com/story/technology/wonder-avenue-how-futuristic-shopping-won-a-spot-at-the-olympics"/>
              </a:rPr>
              <a:t>https://www.voguebusiness.com/story/technology/wonder-avenue-how-futuristic-shopping-won-a-spot-at-the-olympics</a:t>
            </a:r>
            <a:r>
              <a:rPr lang="en-US" sz="1600" spc="128">
                <a:solidFill>
                  <a:srgbClr val="FFFFFF"/>
                </a:solidFill>
                <a:latin typeface="Montserrat"/>
                <a:ea typeface="Montserrat"/>
                <a:cs typeface="Montserrat"/>
                <a:sym typeface="Montserrat"/>
              </a:rPr>
              <a:t>? (Accessed: 10 March 2025).</a:t>
            </a:r>
          </a:p>
          <a:p>
            <a:pPr algn="just">
              <a:lnSpc>
                <a:spcPts val="2448"/>
              </a:lnSpc>
            </a:pPr>
          </a:p>
          <a:p>
            <a:pPr algn="just">
              <a:lnSpc>
                <a:spcPts val="2448"/>
              </a:lnSpc>
            </a:pPr>
            <a:r>
              <a:rPr lang="en-US" sz="1600" spc="128">
                <a:solidFill>
                  <a:srgbClr val="FFFFFF"/>
                </a:solidFill>
                <a:latin typeface="Montserrat"/>
                <a:ea typeface="Montserrat"/>
                <a:cs typeface="Montserrat"/>
                <a:sym typeface="Montserrat"/>
              </a:rPr>
              <a:t>100% AI-powered Influencer Marketing Platform: Hypeauditor (2025) HypeAuditor. Available at: https://hypeauditor.com/ (Accessed: 11 March 2025).</a:t>
            </a:r>
          </a:p>
          <a:p>
            <a:pPr algn="just">
              <a:lnSpc>
                <a:spcPts val="2448"/>
              </a:lnSpc>
            </a:pPr>
          </a:p>
          <a:p>
            <a:pPr algn="just">
              <a:lnSpc>
                <a:spcPts val="2880"/>
              </a:lnSpc>
            </a:pPr>
          </a:p>
        </p:txBody>
      </p:sp>
      <p:sp>
        <p:nvSpPr>
          <p:cNvPr name="TextBox 4" id="4"/>
          <p:cNvSpPr txBox="true"/>
          <p:nvPr/>
        </p:nvSpPr>
        <p:spPr>
          <a:xfrm rot="0">
            <a:off x="336085" y="3033646"/>
            <a:ext cx="17951915" cy="6794500"/>
          </a:xfrm>
          <a:prstGeom prst="rect">
            <a:avLst/>
          </a:prstGeom>
        </p:spPr>
        <p:txBody>
          <a:bodyPr anchor="t" rtlCol="false" tIns="0" lIns="0" bIns="0" rIns="0">
            <a:spAutoFit/>
          </a:bodyPr>
          <a:lstStyle/>
          <a:p>
            <a:pPr algn="l">
              <a:lnSpc>
                <a:spcPts val="2600"/>
              </a:lnSpc>
              <a:spcBef>
                <a:spcPct val="0"/>
              </a:spcBef>
            </a:pPr>
            <a:r>
              <a:rPr lang="en-US" sz="2000">
                <a:solidFill>
                  <a:srgbClr val="FFFFFF"/>
                </a:solidFill>
                <a:latin typeface="Montserrat"/>
                <a:ea typeface="Montserrat"/>
                <a:cs typeface="Montserrat"/>
                <a:sym typeface="Montserrat"/>
              </a:rPr>
              <a:t>Forbes (2023) 'Navigating the digital future: How cutting-edge technologies are revolutionizing marketing and content creation', Forbes Agency Council. Available at: https://www.forbes.com/councils/forbesagencycouncil/2023/12/19/navigating-the-digital-future-how-cutting-edge-technologies-are-revolutionizing-marketing-and-content-creation/ (Accessed: 12 March 2025).</a:t>
            </a:r>
          </a:p>
          <a:p>
            <a:pPr algn="l">
              <a:lnSpc>
                <a:spcPts val="2600"/>
              </a:lnSpc>
              <a:spcBef>
                <a:spcPct val="0"/>
              </a:spcBef>
            </a:pPr>
            <a:r>
              <a:rPr lang="en-US" sz="2000">
                <a:solidFill>
                  <a:srgbClr val="FFFFFF"/>
                </a:solidFill>
                <a:latin typeface="Montserrat"/>
                <a:ea typeface="Montserrat"/>
                <a:cs typeface="Montserrat"/>
                <a:sym typeface="Montserrat"/>
              </a:rPr>
              <a:t>Forbes (2024) 'VivaTech: Why L'Oréal is partnering with Meta and leveraging Gen AI', Forbes. Available at: https://www.forbes.com/sites/stephaniehirschmiller/2024/05/25/vivatech-why-loral-is-partnering-with-meta-and-leveraging-gen-ai/ (Accessed: 12 March 2025).</a:t>
            </a:r>
          </a:p>
          <a:p>
            <a:pPr algn="l">
              <a:lnSpc>
                <a:spcPts val="2600"/>
              </a:lnSpc>
              <a:spcBef>
                <a:spcPct val="0"/>
              </a:spcBef>
            </a:pPr>
            <a:r>
              <a:rPr lang="en-US" sz="2000">
                <a:solidFill>
                  <a:srgbClr val="FFFFFF"/>
                </a:solidFill>
                <a:latin typeface="Montserrat"/>
                <a:ea typeface="Montserrat"/>
                <a:cs typeface="Montserrat"/>
                <a:sym typeface="Montserrat"/>
              </a:rPr>
              <a:t>L'Oréal (2024) 'L'Oréal at CES 2024', L'Oréal Newsroom. Available at: https://www.loreal.com/en/news/research-innovation/ces/ (Accessed: 12 March 2025).</a:t>
            </a:r>
          </a:p>
          <a:p>
            <a:pPr algn="l">
              <a:lnSpc>
                <a:spcPts val="2600"/>
              </a:lnSpc>
              <a:spcBef>
                <a:spcPct val="0"/>
              </a:spcBef>
            </a:pPr>
            <a:r>
              <a:rPr lang="en-US" sz="2000">
                <a:solidFill>
                  <a:srgbClr val="FFFFFF"/>
                </a:solidFill>
                <a:latin typeface="Montserrat"/>
                <a:ea typeface="Montserrat"/>
                <a:cs typeface="Montserrat"/>
                <a:sym typeface="Montserrat"/>
              </a:rPr>
              <a:t>L'Oréal (2024) 'L'Oréal accelerates beauty tech leadership with advanced bioprinted skin technology and Gen AI', L'Oréal Finance. Available at: https://www.loreal-finance.com/eng/news-event/loreal-accelerates-beauty-tech-leadership-advanced-bioprinted-skin-technology-and-gen-ai (Accessed: 12 March 2025).</a:t>
            </a:r>
          </a:p>
          <a:p>
            <a:pPr algn="l">
              <a:lnSpc>
                <a:spcPts val="2600"/>
              </a:lnSpc>
              <a:spcBef>
                <a:spcPct val="0"/>
              </a:spcBef>
            </a:pPr>
            <a:r>
              <a:rPr lang="en-US" sz="2000">
                <a:solidFill>
                  <a:srgbClr val="FFFFFF"/>
                </a:solidFill>
                <a:latin typeface="Montserrat"/>
                <a:ea typeface="Montserrat"/>
                <a:cs typeface="Montserrat"/>
                <a:sym typeface="Montserrat"/>
              </a:rPr>
              <a:t>L'Oréal (2025) 'Skin Genius Personalized Skin Analysis Tool', L'Oréal Paris USA. Available at: https://www.lorealparisusa.com/skin-genius-landing-page (Accessed: 12 March 2025).</a:t>
            </a:r>
          </a:p>
          <a:p>
            <a:pPr algn="l">
              <a:lnSpc>
                <a:spcPts val="2600"/>
              </a:lnSpc>
              <a:spcBef>
                <a:spcPct val="0"/>
              </a:spcBef>
            </a:pPr>
            <a:r>
              <a:rPr lang="en-US" sz="2000">
                <a:solidFill>
                  <a:srgbClr val="FFFFFF"/>
                </a:solidFill>
                <a:latin typeface="Montserrat"/>
                <a:ea typeface="Montserrat"/>
                <a:cs typeface="Montserrat"/>
                <a:sym typeface="Montserrat"/>
              </a:rPr>
              <a:t>Markovate (2024) 'AI Virtual Try-On: The future of online shopping', Markovate. Available at: https://markovate.com/ai-virtual-try-on/ (Accessed: 12 March 2025).</a:t>
            </a:r>
          </a:p>
          <a:p>
            <a:pPr algn="l">
              <a:lnSpc>
                <a:spcPts val="2600"/>
              </a:lnSpc>
              <a:spcBef>
                <a:spcPct val="0"/>
              </a:spcBef>
            </a:pPr>
            <a:r>
              <a:rPr lang="en-US" sz="2000">
                <a:solidFill>
                  <a:srgbClr val="FFFFFF"/>
                </a:solidFill>
                <a:latin typeface="Montserrat"/>
                <a:ea typeface="Montserrat"/>
                <a:cs typeface="Montserrat"/>
                <a:sym typeface="Montserrat"/>
              </a:rPr>
              <a:t>PYMNTS (2024) 'L'Oréal sees 150% increase in virtual try-ons as consumers seek AR immersion', PYMNTS.com. Available at: https://www.pymnts.com/news/retail/2024/loreal-sees-150percent-increase-in-virtual-try-ons-as-consumers-seek-ar-immersion/ (Accessed: 12 March 2025).</a:t>
            </a:r>
          </a:p>
          <a:p>
            <a:pPr algn="l">
              <a:lnSpc>
                <a:spcPts val="2600"/>
              </a:lnSpc>
              <a:spcBef>
                <a:spcPct val="0"/>
              </a:spcBef>
            </a:pPr>
            <a:r>
              <a:rPr lang="en-US" sz="2000">
                <a:solidFill>
                  <a:srgbClr val="FFFFFF"/>
                </a:solidFill>
                <a:latin typeface="Montserrat"/>
                <a:ea typeface="Montserrat"/>
                <a:cs typeface="Montserrat"/>
                <a:sym typeface="Montserrat"/>
              </a:rPr>
              <a:t>Tealium (2024) 'L'Oréal leads the global beauty industry by decoding digital transformation', Tealium Case Study. Available at: https://tealium.com/resource/case-study/loreal-leads-the-global-beauty-industry-by-decoding-digital-transformation/ (Accessed: 12 March 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543960" y="2512354"/>
            <a:ext cx="8600040" cy="5852562"/>
          </a:xfrm>
          <a:custGeom>
            <a:avLst/>
            <a:gdLst/>
            <a:ahLst/>
            <a:cxnLst/>
            <a:rect r="r" b="b" t="t" l="l"/>
            <a:pathLst>
              <a:path h="5852562" w="8600040">
                <a:moveTo>
                  <a:pt x="0" y="0"/>
                </a:moveTo>
                <a:lnTo>
                  <a:pt x="8600040" y="0"/>
                </a:lnTo>
                <a:lnTo>
                  <a:pt x="8600040" y="5852562"/>
                </a:lnTo>
                <a:lnTo>
                  <a:pt x="0" y="5852562"/>
                </a:lnTo>
                <a:lnTo>
                  <a:pt x="0" y="0"/>
                </a:lnTo>
                <a:close/>
              </a:path>
            </a:pathLst>
          </a:custGeom>
          <a:blipFill>
            <a:blip r:embed="rId3"/>
            <a:stretch>
              <a:fillRect l="-5918" t="0" r="0" b="0"/>
            </a:stretch>
          </a:blipFill>
        </p:spPr>
      </p:sp>
      <p:sp>
        <p:nvSpPr>
          <p:cNvPr name="Freeform 4" id="4"/>
          <p:cNvSpPr/>
          <p:nvPr/>
        </p:nvSpPr>
        <p:spPr>
          <a:xfrm flipH="false" flipV="false" rot="0">
            <a:off x="7447983" y="5438635"/>
            <a:ext cx="1949157" cy="1041913"/>
          </a:xfrm>
          <a:custGeom>
            <a:avLst/>
            <a:gdLst/>
            <a:ahLst/>
            <a:cxnLst/>
            <a:rect r="r" b="b" t="t" l="l"/>
            <a:pathLst>
              <a:path h="1041913" w="1949157">
                <a:moveTo>
                  <a:pt x="0" y="0"/>
                </a:moveTo>
                <a:lnTo>
                  <a:pt x="1949157" y="0"/>
                </a:lnTo>
                <a:lnTo>
                  <a:pt x="1949157" y="1041913"/>
                </a:lnTo>
                <a:lnTo>
                  <a:pt x="0" y="1041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3960" y="7109243"/>
            <a:ext cx="2860855" cy="1529257"/>
          </a:xfrm>
          <a:custGeom>
            <a:avLst/>
            <a:gdLst/>
            <a:ahLst/>
            <a:cxnLst/>
            <a:rect r="r" b="b" t="t" l="l"/>
            <a:pathLst>
              <a:path h="1529257" w="2860855">
                <a:moveTo>
                  <a:pt x="0" y="0"/>
                </a:moveTo>
                <a:lnTo>
                  <a:pt x="2860854" y="0"/>
                </a:lnTo>
                <a:lnTo>
                  <a:pt x="2860854" y="1529257"/>
                </a:lnTo>
                <a:lnTo>
                  <a:pt x="0" y="15292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05872" y="2717008"/>
            <a:ext cx="8389637" cy="4852985"/>
          </a:xfrm>
          <a:custGeom>
            <a:avLst/>
            <a:gdLst/>
            <a:ahLst/>
            <a:cxnLst/>
            <a:rect r="r" b="b" t="t" l="l"/>
            <a:pathLst>
              <a:path h="4852985" w="8389637">
                <a:moveTo>
                  <a:pt x="0" y="0"/>
                </a:moveTo>
                <a:lnTo>
                  <a:pt x="8389638" y="0"/>
                </a:lnTo>
                <a:lnTo>
                  <a:pt x="8389638" y="4852984"/>
                </a:lnTo>
                <a:lnTo>
                  <a:pt x="0" y="4852984"/>
                </a:lnTo>
                <a:lnTo>
                  <a:pt x="0" y="0"/>
                </a:lnTo>
                <a:close/>
              </a:path>
            </a:pathLst>
          </a:custGeom>
          <a:blipFill>
            <a:blip r:embed="rId6"/>
            <a:stretch>
              <a:fillRect l="0" t="0" r="0" b="0"/>
            </a:stretch>
          </a:blipFill>
        </p:spPr>
      </p:sp>
      <p:sp>
        <p:nvSpPr>
          <p:cNvPr name="TextBox 7" id="7"/>
          <p:cNvSpPr txBox="true"/>
          <p:nvPr/>
        </p:nvSpPr>
        <p:spPr>
          <a:xfrm rot="0">
            <a:off x="2235794" y="1955752"/>
            <a:ext cx="6186767" cy="1383031"/>
          </a:xfrm>
          <a:prstGeom prst="rect">
            <a:avLst/>
          </a:prstGeom>
        </p:spPr>
        <p:txBody>
          <a:bodyPr anchor="t" rtlCol="false" tIns="0" lIns="0" bIns="0" rIns="0">
            <a:spAutoFit/>
          </a:bodyPr>
          <a:lstStyle/>
          <a:p>
            <a:pPr algn="just">
              <a:lnSpc>
                <a:spcPts val="3779"/>
              </a:lnSpc>
            </a:pPr>
            <a:r>
              <a:rPr lang="en-US" b="true" sz="2099" spc="167">
                <a:solidFill>
                  <a:srgbClr val="FFFFFF"/>
                </a:solidFill>
                <a:latin typeface="Montserrat Bold"/>
                <a:ea typeface="Montserrat Bold"/>
                <a:cs typeface="Montserrat Bold"/>
                <a:sym typeface="Montserrat Bold"/>
              </a:rPr>
              <a:t>Increased Digital Engagement</a:t>
            </a:r>
          </a:p>
          <a:p>
            <a:pPr algn="just">
              <a:lnSpc>
                <a:spcPts val="3779"/>
              </a:lnSpc>
            </a:pPr>
          </a:p>
          <a:p>
            <a:pPr algn="just">
              <a:lnSpc>
                <a:spcPts val="3779"/>
              </a:lnSpc>
            </a:pPr>
          </a:p>
        </p:txBody>
      </p:sp>
      <p:sp>
        <p:nvSpPr>
          <p:cNvPr name="TextBox 8" id="8"/>
          <p:cNvSpPr txBox="true"/>
          <p:nvPr/>
        </p:nvSpPr>
        <p:spPr>
          <a:xfrm rot="0">
            <a:off x="11108260" y="1511881"/>
            <a:ext cx="10933322" cy="1383031"/>
          </a:xfrm>
          <a:prstGeom prst="rect">
            <a:avLst/>
          </a:prstGeom>
        </p:spPr>
        <p:txBody>
          <a:bodyPr anchor="t" rtlCol="false" tIns="0" lIns="0" bIns="0" rIns="0">
            <a:spAutoFit/>
          </a:bodyPr>
          <a:lstStyle/>
          <a:p>
            <a:pPr algn="just">
              <a:lnSpc>
                <a:spcPts val="3779"/>
              </a:lnSpc>
            </a:pPr>
          </a:p>
          <a:p>
            <a:pPr algn="just">
              <a:lnSpc>
                <a:spcPts val="3779"/>
              </a:lnSpc>
            </a:pPr>
            <a:r>
              <a:rPr lang="en-US" b="true" sz="2099" spc="167">
                <a:solidFill>
                  <a:srgbClr val="FFFFFF"/>
                </a:solidFill>
                <a:latin typeface="Montserrat Bold"/>
                <a:ea typeface="Montserrat Bold"/>
                <a:cs typeface="Montserrat Bold"/>
                <a:sym typeface="Montserrat Bold"/>
              </a:rPr>
              <a:t>Personalisation and Customisation</a:t>
            </a:r>
          </a:p>
          <a:p>
            <a:pPr algn="just">
              <a:lnSpc>
                <a:spcPts val="3779"/>
              </a:lnSpc>
            </a:pPr>
          </a:p>
        </p:txBody>
      </p:sp>
      <p:sp>
        <p:nvSpPr>
          <p:cNvPr name="TextBox 9" id="9"/>
          <p:cNvSpPr txBox="true"/>
          <p:nvPr/>
        </p:nvSpPr>
        <p:spPr>
          <a:xfrm rot="0">
            <a:off x="543960" y="8408040"/>
            <a:ext cx="11820617" cy="230504"/>
          </a:xfrm>
          <a:prstGeom prst="rect">
            <a:avLst/>
          </a:prstGeom>
        </p:spPr>
        <p:txBody>
          <a:bodyPr anchor="t" rtlCol="false" tIns="0" lIns="0" bIns="0" rIns="0">
            <a:spAutoFit/>
          </a:bodyPr>
          <a:lstStyle/>
          <a:p>
            <a:pPr algn="just">
              <a:lnSpc>
                <a:spcPts val="1980"/>
              </a:lnSpc>
              <a:spcBef>
                <a:spcPct val="0"/>
              </a:spcBef>
            </a:pPr>
            <a:r>
              <a:rPr lang="en-US" sz="1100" spc="88">
                <a:solidFill>
                  <a:srgbClr val="FFFFFF"/>
                </a:solidFill>
                <a:latin typeface="Montserrat"/>
                <a:ea typeface="Montserrat"/>
                <a:cs typeface="Montserrat"/>
                <a:sym typeface="Montserrat"/>
              </a:rPr>
              <a:t>Percentage change in online purchases in UK from March 2020 to February 2021 (Statista, 2021)</a:t>
            </a:r>
          </a:p>
        </p:txBody>
      </p:sp>
      <p:sp>
        <p:nvSpPr>
          <p:cNvPr name="TextBox 10" id="10"/>
          <p:cNvSpPr txBox="true"/>
          <p:nvPr/>
        </p:nvSpPr>
        <p:spPr>
          <a:xfrm rot="0">
            <a:off x="9793971" y="7684335"/>
            <a:ext cx="7465329" cy="607651"/>
          </a:xfrm>
          <a:prstGeom prst="rect">
            <a:avLst/>
          </a:prstGeom>
        </p:spPr>
        <p:txBody>
          <a:bodyPr anchor="t" rtlCol="false" tIns="0" lIns="0" bIns="0" rIns="0">
            <a:spAutoFit/>
          </a:bodyPr>
          <a:lstStyle/>
          <a:p>
            <a:pPr algn="ctr">
              <a:lnSpc>
                <a:spcPts val="2520"/>
              </a:lnSpc>
              <a:spcBef>
                <a:spcPct val="0"/>
              </a:spcBef>
            </a:pPr>
            <a:r>
              <a:rPr lang="en-US" sz="1400" spc="112">
                <a:solidFill>
                  <a:srgbClr val="FFFFFF"/>
                </a:solidFill>
                <a:latin typeface="Montserrat"/>
                <a:ea typeface="Montserrat"/>
                <a:cs typeface="Montserrat"/>
                <a:sym typeface="Montserrat"/>
              </a:rPr>
              <a:t>Next-Generation Personalized Beauty Market Size 2025 And Growth Rate</a:t>
            </a:r>
          </a:p>
          <a:p>
            <a:pPr algn="l">
              <a:lnSpc>
                <a:spcPts val="2520"/>
              </a:lnSpc>
              <a:spcBef>
                <a:spcPct val="0"/>
              </a:spcBef>
            </a:pPr>
            <a:r>
              <a:rPr lang="en-US" sz="1400" spc="112">
                <a:solidFill>
                  <a:srgbClr val="FFFFFF"/>
                </a:solidFill>
                <a:latin typeface="Montserrat"/>
                <a:ea typeface="Montserrat"/>
                <a:cs typeface="Montserrat"/>
                <a:sym typeface="Montserrat"/>
              </a:rPr>
              <a:t>(The Business Research Company, 2025)</a:t>
            </a:r>
          </a:p>
        </p:txBody>
      </p:sp>
      <p:sp>
        <p:nvSpPr>
          <p:cNvPr name="Freeform 11" id="11"/>
          <p:cNvSpPr/>
          <p:nvPr/>
        </p:nvSpPr>
        <p:spPr>
          <a:xfrm flipH="false" flipV="false" rot="0">
            <a:off x="15484625" y="2488886"/>
            <a:ext cx="1589942" cy="849896"/>
          </a:xfrm>
          <a:custGeom>
            <a:avLst/>
            <a:gdLst/>
            <a:ahLst/>
            <a:cxnLst/>
            <a:rect r="r" b="b" t="t" l="l"/>
            <a:pathLst>
              <a:path h="849896" w="1589942">
                <a:moveTo>
                  <a:pt x="0" y="0"/>
                </a:moveTo>
                <a:lnTo>
                  <a:pt x="1589942" y="0"/>
                </a:lnTo>
                <a:lnTo>
                  <a:pt x="1589942" y="849897"/>
                </a:lnTo>
                <a:lnTo>
                  <a:pt x="0" y="849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43960" y="8906944"/>
            <a:ext cx="4016808" cy="1009516"/>
          </a:xfrm>
          <a:prstGeom prst="rect">
            <a:avLst/>
          </a:prstGeom>
        </p:spPr>
        <p:txBody>
          <a:bodyPr anchor="t" rtlCol="false" tIns="0" lIns="0" bIns="0" rIns="0">
            <a:spAutoFit/>
          </a:bodyPr>
          <a:lstStyle/>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Shift towards online shopping</a:t>
            </a:r>
          </a:p>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Rise of virtual try-ons</a:t>
            </a:r>
          </a:p>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Mobile apps and AR features</a:t>
            </a:r>
          </a:p>
        </p:txBody>
      </p:sp>
      <p:sp>
        <p:nvSpPr>
          <p:cNvPr name="TextBox 13" id="13"/>
          <p:cNvSpPr txBox="true"/>
          <p:nvPr/>
        </p:nvSpPr>
        <p:spPr>
          <a:xfrm rot="0">
            <a:off x="9793971" y="8906944"/>
            <a:ext cx="5673179" cy="1009516"/>
          </a:xfrm>
          <a:prstGeom prst="rect">
            <a:avLst/>
          </a:prstGeom>
        </p:spPr>
        <p:txBody>
          <a:bodyPr anchor="t" rtlCol="false" tIns="0" lIns="0" bIns="0" rIns="0">
            <a:spAutoFit/>
          </a:bodyPr>
          <a:lstStyle/>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Growing demand for personalized experiences</a:t>
            </a:r>
          </a:p>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Brands that offer customization  have captured consumer attention by leveraging data.</a:t>
            </a:r>
          </a:p>
        </p:txBody>
      </p:sp>
      <p:sp>
        <p:nvSpPr>
          <p:cNvPr name="TextBox 14" id="14"/>
          <p:cNvSpPr txBox="true"/>
          <p:nvPr/>
        </p:nvSpPr>
        <p:spPr>
          <a:xfrm rot="0">
            <a:off x="16279596" y="9963196"/>
            <a:ext cx="4016808"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(Amed et al., 2021)</a:t>
            </a:r>
          </a:p>
        </p:txBody>
      </p:sp>
      <p:sp>
        <p:nvSpPr>
          <p:cNvPr name="TextBox 15" id="15"/>
          <p:cNvSpPr txBox="true"/>
          <p:nvPr/>
        </p:nvSpPr>
        <p:spPr>
          <a:xfrm rot="0">
            <a:off x="3077550" y="583983"/>
            <a:ext cx="12933920" cy="662002"/>
          </a:xfrm>
          <a:prstGeom prst="rect">
            <a:avLst/>
          </a:prstGeom>
        </p:spPr>
        <p:txBody>
          <a:bodyPr anchor="t" rtlCol="false" tIns="0" lIns="0" bIns="0" rIns="0">
            <a:spAutoFit/>
          </a:bodyPr>
          <a:lstStyle/>
          <a:p>
            <a:pPr algn="ctr" marL="0" indent="0" lvl="0">
              <a:lnSpc>
                <a:spcPts val="5356"/>
              </a:lnSpc>
              <a:spcBef>
                <a:spcPct val="0"/>
              </a:spcBef>
            </a:pPr>
            <a:r>
              <a:rPr lang="en-US" sz="4120">
                <a:solidFill>
                  <a:srgbClr val="FFFFFF"/>
                </a:solidFill>
                <a:latin typeface="TAN Buster"/>
                <a:ea typeface="TAN Buster"/>
                <a:cs typeface="TAN Buster"/>
                <a:sym typeface="TAN Buster"/>
              </a:rPr>
              <a:t>CONSUMER BEHAVIOUR &amp; EXPERIENCE</a:t>
            </a:r>
          </a:p>
        </p:txBody>
      </p:sp>
      <p:sp>
        <p:nvSpPr>
          <p:cNvPr name="Freeform 16" id="16"/>
          <p:cNvSpPr/>
          <p:nvPr/>
        </p:nvSpPr>
        <p:spPr>
          <a:xfrm flipH="false" flipV="false" rot="854959">
            <a:off x="5440961" y="-1834456"/>
            <a:ext cx="7406078" cy="3897448"/>
          </a:xfrm>
          <a:custGeom>
            <a:avLst/>
            <a:gdLst/>
            <a:ahLst/>
            <a:cxnLst/>
            <a:rect r="r" b="b" t="t" l="l"/>
            <a:pathLst>
              <a:path h="3897448" w="7406078">
                <a:moveTo>
                  <a:pt x="0" y="0"/>
                </a:moveTo>
                <a:lnTo>
                  <a:pt x="7406078" y="0"/>
                </a:lnTo>
                <a:lnTo>
                  <a:pt x="7406078" y="3897448"/>
                </a:lnTo>
                <a:lnTo>
                  <a:pt x="0" y="3897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8182374" y="2422211"/>
            <a:ext cx="12666972" cy="241911"/>
          </a:xfrm>
          <a:prstGeom prst="rect">
            <a:avLst/>
          </a:prstGeom>
        </p:spPr>
        <p:txBody>
          <a:bodyPr anchor="t" rtlCol="false" tIns="0" lIns="0" bIns="0" rIns="0">
            <a:spAutoFit/>
          </a:bodyPr>
          <a:lstStyle/>
          <a:p>
            <a:pPr algn="l">
              <a:lnSpc>
                <a:spcPts val="2160"/>
              </a:lnSpc>
            </a:pPr>
            <a:r>
              <a:rPr lang="en-US" sz="1200" spc="96" b="true">
                <a:solidFill>
                  <a:srgbClr val="FFFFFF"/>
                </a:solidFill>
                <a:latin typeface="Montserrat Bold"/>
                <a:ea typeface="Montserrat Bold"/>
                <a:cs typeface="Montserrat Bold"/>
                <a:sym typeface="Montserrat Bold"/>
              </a:rPr>
              <a:t>(2020-2025)</a:t>
            </a:r>
          </a:p>
        </p:txBody>
      </p:sp>
      <p:sp>
        <p:nvSpPr>
          <p:cNvPr name="Freeform 18" id="18"/>
          <p:cNvSpPr/>
          <p:nvPr/>
        </p:nvSpPr>
        <p:spPr>
          <a:xfrm flipH="false" flipV="false" rot="0">
            <a:off x="667812" y="1607259"/>
            <a:ext cx="1306575" cy="1306575"/>
          </a:xfrm>
          <a:custGeom>
            <a:avLst/>
            <a:gdLst/>
            <a:ahLst/>
            <a:cxnLst/>
            <a:rect r="r" b="b" t="t" l="l"/>
            <a:pathLst>
              <a:path h="1306575" w="1306575">
                <a:moveTo>
                  <a:pt x="0" y="0"/>
                </a:moveTo>
                <a:lnTo>
                  <a:pt x="1306575" y="0"/>
                </a:lnTo>
                <a:lnTo>
                  <a:pt x="1306575" y="1306576"/>
                </a:lnTo>
                <a:lnTo>
                  <a:pt x="0" y="13065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9544510" y="1607935"/>
            <a:ext cx="1306575" cy="1306575"/>
          </a:xfrm>
          <a:custGeom>
            <a:avLst/>
            <a:gdLst/>
            <a:ahLst/>
            <a:cxnLst/>
            <a:rect r="r" b="b" t="t" l="l"/>
            <a:pathLst>
              <a:path h="1306575" w="1306575">
                <a:moveTo>
                  <a:pt x="0" y="0"/>
                </a:moveTo>
                <a:lnTo>
                  <a:pt x="1306575" y="0"/>
                </a:lnTo>
                <a:lnTo>
                  <a:pt x="1306575" y="1306575"/>
                </a:lnTo>
                <a:lnTo>
                  <a:pt x="0" y="13065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293626" y="334921"/>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02</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539" r="0" b="-65237"/>
            </a:stretch>
          </a:blipFill>
        </p:spPr>
      </p:sp>
      <p:sp>
        <p:nvSpPr>
          <p:cNvPr name="TextBox 3" id="3"/>
          <p:cNvSpPr txBox="true"/>
          <p:nvPr/>
        </p:nvSpPr>
        <p:spPr>
          <a:xfrm rot="0">
            <a:off x="336085" y="-114300"/>
            <a:ext cx="17615830" cy="14158915"/>
          </a:xfrm>
          <a:prstGeom prst="rect">
            <a:avLst/>
          </a:prstGeom>
        </p:spPr>
        <p:txBody>
          <a:bodyPr anchor="t" rtlCol="false" tIns="0" lIns="0" bIns="0" rIns="0">
            <a:spAutoFit/>
          </a:bodyPr>
          <a:lstStyle/>
          <a:p>
            <a:pPr algn="ctr">
              <a:lnSpc>
                <a:spcPts val="3600"/>
              </a:lnSpc>
            </a:pPr>
            <a:r>
              <a:rPr lang="en-US" b="true" sz="2000" spc="160">
                <a:solidFill>
                  <a:srgbClr val="FFFFFF"/>
                </a:solidFill>
                <a:latin typeface="Montserrat Bold"/>
                <a:ea typeface="Montserrat Bold"/>
                <a:cs typeface="Montserrat Bold"/>
                <a:sym typeface="Montserrat Bold"/>
              </a:rPr>
              <a:t>Image Reference List</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Business Insider (2024) Rihanna's Fenty Beauty is making a bet on the gaming business in the shape of a $250 makeup kit. Available at: https://www.businessinsider.com/rihanna-fenty-beauty-netflix-arcane-vault-makeup-collaboration-2024-10 (Accessed: 5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CHARLOTTE TILBURY: EASY BEAUTY (n.d.), Google Play [image]. Available at: https://play.google.com/store/apps/details?id=com.charlottetilbury.magic.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Desiree, T. (2024) Charlotte Tilbury perfected this strategy for customer retention, RSS [image]. Available at: https://www.desireedesign.co.uk/brand-insider/charlotte-tilbury-loyalty-program-success (Accessed: 09 March 2025). </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GlobalData (2024) Price continues to be a barrier to entry for many consumers considering sustainable health &amp; beauty, particularly younger consumers., Retail Insight Network [image]. Available at: https://www.retail-insight-network.com/analyst-comment/uk-consumers-premium-sustainable-health-beauty/.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Hertsenberg, T. (2023) The top health and beauty trends driving purchases, The Baazar Voice [image]. Available at: https://www.bazaarvoice.com/blog/the-top-health-and-beauty-trends-driving-purchases/.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Next-Generation Personalized Beauty Global Market Report 2025 (2025) The Business Research Company [image]. Available at: https://www.thebusinessresearchcompany.com/report/next-generation-personalized-beauty-global-market-report.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Percentage change in online purchases due to the coronavirus (COVID-19) pandemic in the United Kingdom from March 2020 to February 2021 (2021) Statista [image]. Available at: https://www.statista.com/statistics/1230225/changes-in-online-buying-among-uk-consumers-since-covid-19/.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Perkins, C. (2024) UK Beauty 2024, Emarketer [image]. Available at: https://www.emarketer.com/content/uk-beauty-2024.  (Accessed: 09 March 2025).</a:t>
            </a:r>
          </a:p>
          <a:p>
            <a:pPr algn="just">
              <a:lnSpc>
                <a:spcPts val="2520"/>
              </a:lnSpc>
            </a:pPr>
          </a:p>
          <a:p>
            <a:pPr algn="just">
              <a:lnSpc>
                <a:spcPts val="2520"/>
              </a:lnSpc>
            </a:pPr>
            <a:r>
              <a:rPr lang="en-US" sz="1400" spc="112">
                <a:solidFill>
                  <a:srgbClr val="FFFFFF"/>
                </a:solidFill>
                <a:latin typeface="Montserrat"/>
                <a:ea typeface="Montserrat"/>
                <a:cs typeface="Montserrat"/>
                <a:sym typeface="Montserrat"/>
              </a:rPr>
              <a:t>The Ultimate Guide to Custom Bidding in Display and Video 360 (DV360) (2021) Data Studio [image]. Available at: https://www.datastudio.ca/custom-bidding/the-ultimate-guide-to-custom-bidding-in-display-and-video-360-dv360/. (Accessed: 09 March 2025).</a:t>
            </a:r>
          </a:p>
          <a:p>
            <a:pPr algn="just">
              <a:lnSpc>
                <a:spcPts val="2520"/>
              </a:lnSpc>
            </a:pPr>
          </a:p>
          <a:p>
            <a:pPr algn="just">
              <a:lnSpc>
                <a:spcPts val="2520"/>
              </a:lnSpc>
            </a:pPr>
          </a:p>
          <a:p>
            <a:pPr algn="just">
              <a:lnSpc>
                <a:spcPts val="2520"/>
              </a:lnSpc>
            </a:pPr>
          </a:p>
          <a:p>
            <a:pPr algn="just">
              <a:lnSpc>
                <a:spcPts val="2520"/>
              </a:lnSpc>
            </a:pPr>
          </a:p>
          <a:p>
            <a:pPr algn="just">
              <a:lnSpc>
                <a:spcPts val="2520"/>
              </a:lnSpc>
            </a:pPr>
          </a:p>
          <a:p>
            <a:pPr algn="just">
              <a:lnSpc>
                <a:spcPts val="2880"/>
              </a:lnSpc>
            </a:pPr>
          </a:p>
          <a:p>
            <a:pPr algn="just">
              <a:lnSpc>
                <a:spcPts val="2880"/>
              </a:lnSpc>
            </a:pPr>
          </a:p>
          <a:p>
            <a:pPr algn="just">
              <a:lnSpc>
                <a:spcPts val="2880"/>
              </a:lnSpc>
            </a:pPr>
          </a:p>
          <a:p>
            <a:pPr algn="just">
              <a:lnSpc>
                <a:spcPts val="2880"/>
              </a:lnSpc>
            </a:pPr>
          </a:p>
          <a:p>
            <a:pPr algn="just">
              <a:lnSpc>
                <a:spcPts val="2880"/>
              </a:lnSpc>
            </a:pPr>
          </a:p>
          <a:p>
            <a:pPr algn="just">
              <a:lnSpc>
                <a:spcPts val="2880"/>
              </a:lnSpc>
            </a:pPr>
          </a:p>
          <a:p>
            <a:pPr algn="just">
              <a:lnSpc>
                <a:spcPts val="2880"/>
              </a:lnSpc>
            </a:pPr>
          </a:p>
          <a:p>
            <a:pPr algn="l">
              <a:lnSpc>
                <a:spcPts val="2880"/>
              </a:lnSpc>
            </a:pPr>
          </a:p>
          <a:p>
            <a:pPr algn="l">
              <a:lnSpc>
                <a:spcPts val="2880"/>
              </a:lnSpc>
            </a:pPr>
          </a:p>
          <a:p>
            <a:pPr algn="l">
              <a:lnSpc>
                <a:spcPts val="2880"/>
              </a:lnSpc>
            </a:pPr>
          </a:p>
          <a:p>
            <a:pPr algn="l">
              <a:lnSpc>
                <a:spcPts val="288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5575665" y="4258766"/>
            <a:ext cx="7136671" cy="1971504"/>
          </a:xfrm>
          <a:prstGeom prst="rect">
            <a:avLst/>
          </a:prstGeom>
        </p:spPr>
        <p:txBody>
          <a:bodyPr anchor="t" rtlCol="false" tIns="0" lIns="0" bIns="0" rIns="0">
            <a:spAutoFit/>
          </a:bodyPr>
          <a:lstStyle/>
          <a:p>
            <a:pPr algn="ctr" marL="0" indent="0" lvl="0">
              <a:lnSpc>
                <a:spcPts val="7826"/>
              </a:lnSpc>
              <a:spcBef>
                <a:spcPct val="0"/>
              </a:spcBef>
            </a:pPr>
            <a:r>
              <a:rPr lang="en-US" b="true" sz="6020" u="none">
                <a:solidFill>
                  <a:srgbClr val="FFFFFF"/>
                </a:solidFill>
                <a:latin typeface="TAN Buster"/>
                <a:ea typeface="TAN Buster"/>
                <a:cs typeface="TAN Buster"/>
                <a:sym typeface="TAN Buster"/>
              </a:rPr>
              <a:t>THANK YOU VERY MUCH!</a:t>
            </a:r>
          </a:p>
        </p:txBody>
      </p:sp>
      <p:sp>
        <p:nvSpPr>
          <p:cNvPr name="Freeform 4" id="4"/>
          <p:cNvSpPr/>
          <p:nvPr/>
        </p:nvSpPr>
        <p:spPr>
          <a:xfrm flipH="false" flipV="false" rot="0">
            <a:off x="6789261" y="2788761"/>
            <a:ext cx="4709479" cy="4709479"/>
          </a:xfrm>
          <a:custGeom>
            <a:avLst/>
            <a:gdLst/>
            <a:ahLst/>
            <a:cxnLst/>
            <a:rect r="r" b="b" t="t" l="l"/>
            <a:pathLst>
              <a:path h="4709479" w="4709479">
                <a:moveTo>
                  <a:pt x="0" y="0"/>
                </a:moveTo>
                <a:lnTo>
                  <a:pt x="4709478" y="0"/>
                </a:lnTo>
                <a:lnTo>
                  <a:pt x="4709478" y="4709478"/>
                </a:lnTo>
                <a:lnTo>
                  <a:pt x="0" y="47094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1054">
            <a:off x="1028701" y="9246411"/>
            <a:ext cx="15410509" cy="0"/>
          </a:xfrm>
          <a:prstGeom prst="line">
            <a:avLst/>
          </a:prstGeom>
          <a:ln cap="flat" w="9525">
            <a:solidFill>
              <a:srgbClr val="FFFFFF"/>
            </a:solidFill>
            <a:prstDash val="solid"/>
            <a:headEnd type="none" len="sm" w="sm"/>
            <a:tailEnd type="none" len="sm" w="sm"/>
          </a:ln>
        </p:spPr>
      </p:sp>
      <p:sp>
        <p:nvSpPr>
          <p:cNvPr name="AutoShape 6" id="6"/>
          <p:cNvSpPr/>
          <p:nvPr/>
        </p:nvSpPr>
        <p:spPr>
          <a:xfrm rot="1054">
            <a:off x="1848790" y="1031064"/>
            <a:ext cx="15410509"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16969204" y="8953951"/>
            <a:ext cx="580191" cy="580191"/>
          </a:xfrm>
          <a:custGeom>
            <a:avLst/>
            <a:gdLst/>
            <a:ahLst/>
            <a:cxnLst/>
            <a:rect r="r" b="b" t="t" l="l"/>
            <a:pathLst>
              <a:path h="580191" w="580191">
                <a:moveTo>
                  <a:pt x="0" y="0"/>
                </a:moveTo>
                <a:lnTo>
                  <a:pt x="580192" y="0"/>
                </a:lnTo>
                <a:lnTo>
                  <a:pt x="580192" y="580191"/>
                </a:lnTo>
                <a:lnTo>
                  <a:pt x="0" y="580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38604" y="738604"/>
            <a:ext cx="580191" cy="580191"/>
          </a:xfrm>
          <a:custGeom>
            <a:avLst/>
            <a:gdLst/>
            <a:ahLst/>
            <a:cxnLst/>
            <a:rect r="r" b="b" t="t" l="l"/>
            <a:pathLst>
              <a:path h="580191" w="580191">
                <a:moveTo>
                  <a:pt x="0" y="0"/>
                </a:moveTo>
                <a:lnTo>
                  <a:pt x="580192" y="0"/>
                </a:lnTo>
                <a:lnTo>
                  <a:pt x="580192" y="580192"/>
                </a:lnTo>
                <a:lnTo>
                  <a:pt x="0" y="5801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446031" y="2752040"/>
            <a:ext cx="12882108" cy="6971665"/>
          </a:xfrm>
          <a:custGeom>
            <a:avLst/>
            <a:gdLst/>
            <a:ahLst/>
            <a:cxnLst/>
            <a:rect r="r" b="b" t="t" l="l"/>
            <a:pathLst>
              <a:path h="6971665" w="12882108">
                <a:moveTo>
                  <a:pt x="0" y="0"/>
                </a:moveTo>
                <a:lnTo>
                  <a:pt x="12882108" y="0"/>
                </a:lnTo>
                <a:lnTo>
                  <a:pt x="12882108" y="6971665"/>
                </a:lnTo>
                <a:lnTo>
                  <a:pt x="0" y="6971665"/>
                </a:lnTo>
                <a:lnTo>
                  <a:pt x="0" y="0"/>
                </a:lnTo>
                <a:close/>
              </a:path>
            </a:pathLst>
          </a:custGeom>
          <a:blipFill>
            <a:blip r:embed="rId3"/>
            <a:stretch>
              <a:fillRect l="-460" t="0" r="-460" b="0"/>
            </a:stretch>
          </a:blipFill>
        </p:spPr>
      </p:sp>
      <p:sp>
        <p:nvSpPr>
          <p:cNvPr name="TextBox 4" id="4"/>
          <p:cNvSpPr txBox="true"/>
          <p:nvPr/>
        </p:nvSpPr>
        <p:spPr>
          <a:xfrm rot="0">
            <a:off x="3077550" y="583983"/>
            <a:ext cx="12933920" cy="662002"/>
          </a:xfrm>
          <a:prstGeom prst="rect">
            <a:avLst/>
          </a:prstGeom>
        </p:spPr>
        <p:txBody>
          <a:bodyPr anchor="t" rtlCol="false" tIns="0" lIns="0" bIns="0" rIns="0">
            <a:spAutoFit/>
          </a:bodyPr>
          <a:lstStyle/>
          <a:p>
            <a:pPr algn="ctr" marL="0" indent="0" lvl="0">
              <a:lnSpc>
                <a:spcPts val="5356"/>
              </a:lnSpc>
              <a:spcBef>
                <a:spcPct val="0"/>
              </a:spcBef>
            </a:pPr>
            <a:r>
              <a:rPr lang="en-US" sz="4120">
                <a:solidFill>
                  <a:srgbClr val="FFFFFF"/>
                </a:solidFill>
                <a:latin typeface="TAN Buster"/>
                <a:ea typeface="TAN Buster"/>
                <a:cs typeface="TAN Buster"/>
                <a:sym typeface="TAN Buster"/>
              </a:rPr>
              <a:t>CONSUMER BEHAVIOUR &amp; EXPERIENCE</a:t>
            </a:r>
          </a:p>
        </p:txBody>
      </p:sp>
      <p:sp>
        <p:nvSpPr>
          <p:cNvPr name="Freeform 5" id="5"/>
          <p:cNvSpPr/>
          <p:nvPr/>
        </p:nvSpPr>
        <p:spPr>
          <a:xfrm flipH="false" flipV="false" rot="854959">
            <a:off x="5440961" y="-1834456"/>
            <a:ext cx="7406078" cy="3897448"/>
          </a:xfrm>
          <a:custGeom>
            <a:avLst/>
            <a:gdLst/>
            <a:ahLst/>
            <a:cxnLst/>
            <a:rect r="r" b="b" t="t" l="l"/>
            <a:pathLst>
              <a:path h="3897448" w="7406078">
                <a:moveTo>
                  <a:pt x="0" y="0"/>
                </a:moveTo>
                <a:lnTo>
                  <a:pt x="7406078" y="0"/>
                </a:lnTo>
                <a:lnTo>
                  <a:pt x="7406078" y="3897448"/>
                </a:lnTo>
                <a:lnTo>
                  <a:pt x="0" y="3897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52606" y="5257906"/>
            <a:ext cx="875838" cy="468175"/>
          </a:xfrm>
          <a:custGeom>
            <a:avLst/>
            <a:gdLst/>
            <a:ahLst/>
            <a:cxnLst/>
            <a:rect r="r" b="b" t="t" l="l"/>
            <a:pathLst>
              <a:path h="468175" w="875838">
                <a:moveTo>
                  <a:pt x="0" y="0"/>
                </a:moveTo>
                <a:lnTo>
                  <a:pt x="875838" y="0"/>
                </a:lnTo>
                <a:lnTo>
                  <a:pt x="875838" y="468175"/>
                </a:lnTo>
                <a:lnTo>
                  <a:pt x="0" y="468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650999" y="4312004"/>
            <a:ext cx="875838" cy="468175"/>
          </a:xfrm>
          <a:custGeom>
            <a:avLst/>
            <a:gdLst/>
            <a:ahLst/>
            <a:cxnLst/>
            <a:rect r="r" b="b" t="t" l="l"/>
            <a:pathLst>
              <a:path h="468175" w="875838">
                <a:moveTo>
                  <a:pt x="0" y="0"/>
                </a:moveTo>
                <a:lnTo>
                  <a:pt x="875838" y="0"/>
                </a:lnTo>
                <a:lnTo>
                  <a:pt x="875838" y="468175"/>
                </a:lnTo>
                <a:lnTo>
                  <a:pt x="0" y="468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730405" y="4789731"/>
            <a:ext cx="875838" cy="468175"/>
          </a:xfrm>
          <a:custGeom>
            <a:avLst/>
            <a:gdLst/>
            <a:ahLst/>
            <a:cxnLst/>
            <a:rect r="r" b="b" t="t" l="l"/>
            <a:pathLst>
              <a:path h="468175" w="875838">
                <a:moveTo>
                  <a:pt x="0" y="0"/>
                </a:moveTo>
                <a:lnTo>
                  <a:pt x="875837" y="0"/>
                </a:lnTo>
                <a:lnTo>
                  <a:pt x="875837" y="468175"/>
                </a:lnTo>
                <a:lnTo>
                  <a:pt x="0" y="468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79294" y="8370767"/>
            <a:ext cx="3825484" cy="156899"/>
          </a:xfrm>
          <a:custGeom>
            <a:avLst/>
            <a:gdLst/>
            <a:ahLst/>
            <a:cxnLst/>
            <a:rect r="r" b="b" t="t" l="l"/>
            <a:pathLst>
              <a:path h="156899" w="3825484">
                <a:moveTo>
                  <a:pt x="0" y="0"/>
                </a:moveTo>
                <a:lnTo>
                  <a:pt x="3825484" y="0"/>
                </a:lnTo>
                <a:lnTo>
                  <a:pt x="3825484" y="156899"/>
                </a:lnTo>
                <a:lnTo>
                  <a:pt x="0" y="1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4828024" y="8449217"/>
            <a:ext cx="3825484" cy="156899"/>
          </a:xfrm>
          <a:custGeom>
            <a:avLst/>
            <a:gdLst/>
            <a:ahLst/>
            <a:cxnLst/>
            <a:rect r="r" b="b" t="t" l="l"/>
            <a:pathLst>
              <a:path h="156899" w="3825484">
                <a:moveTo>
                  <a:pt x="0" y="0"/>
                </a:moveTo>
                <a:lnTo>
                  <a:pt x="3825484" y="0"/>
                </a:lnTo>
                <a:lnTo>
                  <a:pt x="3825484" y="156898"/>
                </a:lnTo>
                <a:lnTo>
                  <a:pt x="0" y="1568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930026" y="8370767"/>
            <a:ext cx="3825484" cy="156899"/>
          </a:xfrm>
          <a:custGeom>
            <a:avLst/>
            <a:gdLst/>
            <a:ahLst/>
            <a:cxnLst/>
            <a:rect r="r" b="b" t="t" l="l"/>
            <a:pathLst>
              <a:path h="156899" w="3825484">
                <a:moveTo>
                  <a:pt x="0" y="0"/>
                </a:moveTo>
                <a:lnTo>
                  <a:pt x="3825484" y="0"/>
                </a:lnTo>
                <a:lnTo>
                  <a:pt x="3825484" y="156899"/>
                </a:lnTo>
                <a:lnTo>
                  <a:pt x="0" y="1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279596" y="9963196"/>
            <a:ext cx="4016808"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(Amed et al., 2021)</a:t>
            </a:r>
          </a:p>
        </p:txBody>
      </p:sp>
      <p:sp>
        <p:nvSpPr>
          <p:cNvPr name="TextBox 13" id="13"/>
          <p:cNvSpPr txBox="true"/>
          <p:nvPr/>
        </p:nvSpPr>
        <p:spPr>
          <a:xfrm rot="0">
            <a:off x="795934" y="1565965"/>
            <a:ext cx="8064180" cy="1383031"/>
          </a:xfrm>
          <a:prstGeom prst="rect">
            <a:avLst/>
          </a:prstGeom>
        </p:spPr>
        <p:txBody>
          <a:bodyPr anchor="t" rtlCol="false" tIns="0" lIns="0" bIns="0" rIns="0">
            <a:spAutoFit/>
          </a:bodyPr>
          <a:lstStyle/>
          <a:p>
            <a:pPr algn="l">
              <a:lnSpc>
                <a:spcPts val="3779"/>
              </a:lnSpc>
            </a:pPr>
          </a:p>
          <a:p>
            <a:pPr algn="ctr">
              <a:lnSpc>
                <a:spcPts val="3779"/>
              </a:lnSpc>
            </a:pPr>
            <a:r>
              <a:rPr lang="en-US" b="true" sz="2099" spc="167">
                <a:solidFill>
                  <a:srgbClr val="FFFFFF"/>
                </a:solidFill>
                <a:latin typeface="Montserrat Bold"/>
                <a:ea typeface="Montserrat Bold"/>
                <a:cs typeface="Montserrat Bold"/>
                <a:sym typeface="Montserrat Bold"/>
              </a:rPr>
              <a:t>Sustainability and Ethical Concerns</a:t>
            </a:r>
          </a:p>
          <a:p>
            <a:pPr algn="l">
              <a:lnSpc>
                <a:spcPts val="3779"/>
              </a:lnSpc>
            </a:pPr>
          </a:p>
        </p:txBody>
      </p:sp>
      <p:sp>
        <p:nvSpPr>
          <p:cNvPr name="Freeform 14" id="14"/>
          <p:cNvSpPr/>
          <p:nvPr/>
        </p:nvSpPr>
        <p:spPr>
          <a:xfrm flipH="false" flipV="false" rot="0">
            <a:off x="446031" y="1680265"/>
            <a:ext cx="1306575" cy="1306575"/>
          </a:xfrm>
          <a:custGeom>
            <a:avLst/>
            <a:gdLst/>
            <a:ahLst/>
            <a:cxnLst/>
            <a:rect r="r" b="b" t="t" l="l"/>
            <a:pathLst>
              <a:path h="1306575" w="1306575">
                <a:moveTo>
                  <a:pt x="0" y="0"/>
                </a:moveTo>
                <a:lnTo>
                  <a:pt x="1306575" y="0"/>
                </a:lnTo>
                <a:lnTo>
                  <a:pt x="1306575" y="1306575"/>
                </a:lnTo>
                <a:lnTo>
                  <a:pt x="0" y="13065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3451964" y="7382550"/>
            <a:ext cx="4016808" cy="2038084"/>
          </a:xfrm>
          <a:prstGeom prst="rect">
            <a:avLst/>
          </a:prstGeom>
        </p:spPr>
        <p:txBody>
          <a:bodyPr anchor="t" rtlCol="false" tIns="0" lIns="0" bIns="0" rIns="0">
            <a:spAutoFit/>
          </a:bodyPr>
          <a:lstStyle/>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Growing environmental and ethical considerations when purchasing</a:t>
            </a:r>
          </a:p>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Sustainability and cruelty-free claims became significant differentiators for brands.</a:t>
            </a:r>
          </a:p>
        </p:txBody>
      </p:sp>
      <p:sp>
        <p:nvSpPr>
          <p:cNvPr name="TextBox 16" id="16"/>
          <p:cNvSpPr txBox="true"/>
          <p:nvPr/>
        </p:nvSpPr>
        <p:spPr>
          <a:xfrm rot="0">
            <a:off x="446031" y="9734642"/>
            <a:ext cx="13355056"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Agreement about sustainability within health &amp; beauty by generations (GobalData,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TextBox 3" id="3"/>
          <p:cNvSpPr txBox="true"/>
          <p:nvPr/>
        </p:nvSpPr>
        <p:spPr>
          <a:xfrm rot="0">
            <a:off x="3077550" y="583983"/>
            <a:ext cx="12933920" cy="662002"/>
          </a:xfrm>
          <a:prstGeom prst="rect">
            <a:avLst/>
          </a:prstGeom>
        </p:spPr>
        <p:txBody>
          <a:bodyPr anchor="t" rtlCol="false" tIns="0" lIns="0" bIns="0" rIns="0">
            <a:spAutoFit/>
          </a:bodyPr>
          <a:lstStyle/>
          <a:p>
            <a:pPr algn="ctr" marL="0" indent="0" lvl="0">
              <a:lnSpc>
                <a:spcPts val="5356"/>
              </a:lnSpc>
              <a:spcBef>
                <a:spcPct val="0"/>
              </a:spcBef>
            </a:pPr>
            <a:r>
              <a:rPr lang="en-US" sz="4120">
                <a:solidFill>
                  <a:srgbClr val="FFFFFF"/>
                </a:solidFill>
                <a:latin typeface="TAN Buster"/>
                <a:ea typeface="TAN Buster"/>
                <a:cs typeface="TAN Buster"/>
                <a:sym typeface="TAN Buster"/>
              </a:rPr>
              <a:t>CONSUMER BEHAVIOUR &amp; EXPERIENCE</a:t>
            </a:r>
          </a:p>
        </p:txBody>
      </p:sp>
      <p:sp>
        <p:nvSpPr>
          <p:cNvPr name="Freeform 4" id="4"/>
          <p:cNvSpPr/>
          <p:nvPr/>
        </p:nvSpPr>
        <p:spPr>
          <a:xfrm flipH="false" flipV="false" rot="854959">
            <a:off x="5440961" y="-1834456"/>
            <a:ext cx="7406078" cy="3897448"/>
          </a:xfrm>
          <a:custGeom>
            <a:avLst/>
            <a:gdLst/>
            <a:ahLst/>
            <a:cxnLst/>
            <a:rect r="r" b="b" t="t" l="l"/>
            <a:pathLst>
              <a:path h="3897448" w="7406078">
                <a:moveTo>
                  <a:pt x="0" y="0"/>
                </a:moveTo>
                <a:lnTo>
                  <a:pt x="7406078" y="0"/>
                </a:lnTo>
                <a:lnTo>
                  <a:pt x="7406078" y="3897448"/>
                </a:lnTo>
                <a:lnTo>
                  <a:pt x="0" y="38974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5412" y="1368728"/>
            <a:ext cx="1306575" cy="1306575"/>
          </a:xfrm>
          <a:custGeom>
            <a:avLst/>
            <a:gdLst/>
            <a:ahLst/>
            <a:cxnLst/>
            <a:rect r="r" b="b" t="t" l="l"/>
            <a:pathLst>
              <a:path h="1306575" w="1306575">
                <a:moveTo>
                  <a:pt x="0" y="0"/>
                </a:moveTo>
                <a:lnTo>
                  <a:pt x="1306576" y="0"/>
                </a:lnTo>
                <a:lnTo>
                  <a:pt x="1306576" y="1306576"/>
                </a:lnTo>
                <a:lnTo>
                  <a:pt x="0" y="13065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52606" y="2389809"/>
            <a:ext cx="5505661" cy="7440082"/>
          </a:xfrm>
          <a:custGeom>
            <a:avLst/>
            <a:gdLst/>
            <a:ahLst/>
            <a:cxnLst/>
            <a:rect r="r" b="b" t="t" l="l"/>
            <a:pathLst>
              <a:path h="7440082" w="5505661">
                <a:moveTo>
                  <a:pt x="0" y="0"/>
                </a:moveTo>
                <a:lnTo>
                  <a:pt x="5505661" y="0"/>
                </a:lnTo>
                <a:lnTo>
                  <a:pt x="5505661" y="7440083"/>
                </a:lnTo>
                <a:lnTo>
                  <a:pt x="0" y="7440083"/>
                </a:lnTo>
                <a:lnTo>
                  <a:pt x="0" y="0"/>
                </a:lnTo>
                <a:close/>
              </a:path>
            </a:pathLst>
          </a:custGeom>
          <a:blipFill>
            <a:blip r:embed="rId7"/>
            <a:stretch>
              <a:fillRect l="0" t="0" r="0" b="0"/>
            </a:stretch>
          </a:blipFill>
        </p:spPr>
      </p:sp>
      <p:sp>
        <p:nvSpPr>
          <p:cNvPr name="Freeform 7" id="7"/>
          <p:cNvSpPr/>
          <p:nvPr/>
        </p:nvSpPr>
        <p:spPr>
          <a:xfrm flipH="false" flipV="false" rot="0">
            <a:off x="3705812" y="4675325"/>
            <a:ext cx="875838" cy="468175"/>
          </a:xfrm>
          <a:custGeom>
            <a:avLst/>
            <a:gdLst/>
            <a:ahLst/>
            <a:cxnLst/>
            <a:rect r="r" b="b" t="t" l="l"/>
            <a:pathLst>
              <a:path h="468175" w="875838">
                <a:moveTo>
                  <a:pt x="0" y="0"/>
                </a:moveTo>
                <a:lnTo>
                  <a:pt x="875838" y="0"/>
                </a:lnTo>
                <a:lnTo>
                  <a:pt x="875838" y="468175"/>
                </a:lnTo>
                <a:lnTo>
                  <a:pt x="0" y="468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884410" y="8948690"/>
            <a:ext cx="3825484" cy="156899"/>
          </a:xfrm>
          <a:custGeom>
            <a:avLst/>
            <a:gdLst/>
            <a:ahLst/>
            <a:cxnLst/>
            <a:rect r="r" b="b" t="t" l="l"/>
            <a:pathLst>
              <a:path h="156899" w="3825484">
                <a:moveTo>
                  <a:pt x="0" y="0"/>
                </a:moveTo>
                <a:lnTo>
                  <a:pt x="3825483" y="0"/>
                </a:lnTo>
                <a:lnTo>
                  <a:pt x="3825483" y="156899"/>
                </a:lnTo>
                <a:lnTo>
                  <a:pt x="0" y="1568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4888770">
            <a:off x="1540456" y="4441644"/>
            <a:ext cx="875838" cy="468175"/>
          </a:xfrm>
          <a:custGeom>
            <a:avLst/>
            <a:gdLst/>
            <a:ahLst/>
            <a:cxnLst/>
            <a:rect r="r" b="b" t="t" l="l"/>
            <a:pathLst>
              <a:path h="468175" w="875838">
                <a:moveTo>
                  <a:pt x="0" y="0"/>
                </a:moveTo>
                <a:lnTo>
                  <a:pt x="875838" y="0"/>
                </a:lnTo>
                <a:lnTo>
                  <a:pt x="875838" y="468175"/>
                </a:lnTo>
                <a:lnTo>
                  <a:pt x="0" y="468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574937" y="2657611"/>
            <a:ext cx="3497580" cy="5246370"/>
            <a:chOff x="0" y="0"/>
            <a:chExt cx="6350000" cy="9525000"/>
          </a:xfrm>
        </p:grpSpPr>
        <p:sp>
          <p:nvSpPr>
            <p:cNvPr name="Freeform 11" id="11"/>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2"/>
              <a:stretch>
                <a:fillRect l="0" t="-9523" r="0" b="-9523"/>
              </a:stretch>
            </a:blipFill>
          </p:spPr>
        </p:sp>
      </p:grpSp>
      <p:grpSp>
        <p:nvGrpSpPr>
          <p:cNvPr name="Group 12" id="12"/>
          <p:cNvGrpSpPr/>
          <p:nvPr/>
        </p:nvGrpSpPr>
        <p:grpSpPr>
          <a:xfrm rot="0">
            <a:off x="13353029" y="2657611"/>
            <a:ext cx="3497580" cy="5246370"/>
            <a:chOff x="0" y="0"/>
            <a:chExt cx="6350000" cy="9525000"/>
          </a:xfrm>
        </p:grpSpPr>
        <p:sp>
          <p:nvSpPr>
            <p:cNvPr name="Freeform 13" id="1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3"/>
              <a:stretch>
                <a:fillRect l="-1476" t="0" r="-1476" b="0"/>
              </a:stretch>
            </a:blipFill>
          </p:spPr>
        </p:sp>
      </p:grpSp>
      <p:sp>
        <p:nvSpPr>
          <p:cNvPr name="TextBox 14" id="14"/>
          <p:cNvSpPr txBox="true"/>
          <p:nvPr/>
        </p:nvSpPr>
        <p:spPr>
          <a:xfrm rot="0">
            <a:off x="16279596" y="9963196"/>
            <a:ext cx="4016808"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(Amed et al., 2021)</a:t>
            </a:r>
          </a:p>
        </p:txBody>
      </p:sp>
      <p:sp>
        <p:nvSpPr>
          <p:cNvPr name="TextBox 15" id="15"/>
          <p:cNvSpPr txBox="true"/>
          <p:nvPr/>
        </p:nvSpPr>
        <p:spPr>
          <a:xfrm rot="0">
            <a:off x="1752606" y="1254428"/>
            <a:ext cx="17259300" cy="906781"/>
          </a:xfrm>
          <a:prstGeom prst="rect">
            <a:avLst/>
          </a:prstGeom>
        </p:spPr>
        <p:txBody>
          <a:bodyPr anchor="t" rtlCol="false" tIns="0" lIns="0" bIns="0" rIns="0">
            <a:spAutoFit/>
          </a:bodyPr>
          <a:lstStyle/>
          <a:p>
            <a:pPr algn="just">
              <a:lnSpc>
                <a:spcPts val="3779"/>
              </a:lnSpc>
            </a:pPr>
          </a:p>
          <a:p>
            <a:pPr algn="just">
              <a:lnSpc>
                <a:spcPts val="3779"/>
              </a:lnSpc>
            </a:pPr>
            <a:r>
              <a:rPr lang="en-US" b="true" sz="2099" spc="167">
                <a:solidFill>
                  <a:srgbClr val="FFFFFF"/>
                </a:solidFill>
                <a:latin typeface="Montserrat Bold"/>
                <a:ea typeface="Montserrat Bold"/>
                <a:cs typeface="Montserrat Bold"/>
                <a:sym typeface="Montserrat Bold"/>
              </a:rPr>
              <a:t>Social Media Influence</a:t>
            </a:r>
          </a:p>
        </p:txBody>
      </p:sp>
      <p:sp>
        <p:nvSpPr>
          <p:cNvPr name="TextBox 16" id="16"/>
          <p:cNvSpPr txBox="true"/>
          <p:nvPr/>
        </p:nvSpPr>
        <p:spPr>
          <a:xfrm rot="0">
            <a:off x="9144000" y="8820351"/>
            <a:ext cx="8674417" cy="1352372"/>
          </a:xfrm>
          <a:prstGeom prst="rect">
            <a:avLst/>
          </a:prstGeom>
        </p:spPr>
        <p:txBody>
          <a:bodyPr anchor="t" rtlCol="false" tIns="0" lIns="0" bIns="0" rIns="0">
            <a:spAutoFit/>
          </a:bodyPr>
          <a:lstStyle/>
          <a:p>
            <a:pPr algn="just" marL="323855" indent="-161927" lvl="1">
              <a:lnSpc>
                <a:spcPts val="2700"/>
              </a:lnSpc>
              <a:buFont typeface="Arial"/>
              <a:buChar char="•"/>
            </a:pPr>
            <a:r>
              <a:rPr lang="en-US" sz="1500" spc="120">
                <a:solidFill>
                  <a:srgbClr val="FFFFFF"/>
                </a:solidFill>
                <a:latin typeface="Montserrat"/>
                <a:ea typeface="Montserrat"/>
                <a:cs typeface="Montserrat"/>
                <a:sym typeface="Montserrat"/>
              </a:rPr>
              <a:t>Instagram, TikTok, and YouTube have become central to consumers’ discovery and purchasing behaviors. </a:t>
            </a:r>
          </a:p>
          <a:p>
            <a:pPr algn="just">
              <a:lnSpc>
                <a:spcPts val="2700"/>
              </a:lnSpc>
            </a:pPr>
          </a:p>
          <a:p>
            <a:pPr algn="just">
              <a:lnSpc>
                <a:spcPts val="2700"/>
              </a:lnSpc>
            </a:pPr>
          </a:p>
        </p:txBody>
      </p:sp>
      <p:sp>
        <p:nvSpPr>
          <p:cNvPr name="TextBox 17" id="17"/>
          <p:cNvSpPr txBox="true"/>
          <p:nvPr/>
        </p:nvSpPr>
        <p:spPr>
          <a:xfrm rot="0">
            <a:off x="1752606" y="9734642"/>
            <a:ext cx="5658087"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Social Media and Beauty Brands (Perkins, 2024)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grpSp>
        <p:nvGrpSpPr>
          <p:cNvPr name="Group 3" id="3"/>
          <p:cNvGrpSpPr/>
          <p:nvPr/>
        </p:nvGrpSpPr>
        <p:grpSpPr>
          <a:xfrm rot="0">
            <a:off x="12066054" y="4764230"/>
            <a:ext cx="2203679" cy="220367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5011" t="0" r="-45011" b="0"/>
              </a:stretch>
            </a:blipFill>
          </p:spPr>
        </p:sp>
      </p:grpSp>
      <p:sp>
        <p:nvSpPr>
          <p:cNvPr name="Freeform 5" id="5"/>
          <p:cNvSpPr/>
          <p:nvPr/>
        </p:nvSpPr>
        <p:spPr>
          <a:xfrm flipH="false" flipV="false" rot="3094425">
            <a:off x="6181849" y="7020754"/>
            <a:ext cx="965367" cy="3028603"/>
          </a:xfrm>
          <a:custGeom>
            <a:avLst/>
            <a:gdLst/>
            <a:ahLst/>
            <a:cxnLst/>
            <a:rect r="r" b="b" t="t" l="l"/>
            <a:pathLst>
              <a:path h="3028603" w="965367">
                <a:moveTo>
                  <a:pt x="0" y="0"/>
                </a:moveTo>
                <a:lnTo>
                  <a:pt x="965367" y="0"/>
                </a:lnTo>
                <a:lnTo>
                  <a:pt x="965367" y="3028603"/>
                </a:lnTo>
                <a:lnTo>
                  <a:pt x="0" y="3028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552862">
            <a:off x="5117754" y="5234778"/>
            <a:ext cx="749404" cy="2351073"/>
          </a:xfrm>
          <a:custGeom>
            <a:avLst/>
            <a:gdLst/>
            <a:ahLst/>
            <a:cxnLst/>
            <a:rect r="r" b="b" t="t" l="l"/>
            <a:pathLst>
              <a:path h="2351073" w="749404">
                <a:moveTo>
                  <a:pt x="0" y="0"/>
                </a:moveTo>
                <a:lnTo>
                  <a:pt x="749405" y="0"/>
                </a:lnTo>
                <a:lnTo>
                  <a:pt x="749405" y="2351073"/>
                </a:lnTo>
                <a:lnTo>
                  <a:pt x="0" y="2351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417778">
            <a:off x="9860673" y="5751624"/>
            <a:ext cx="1600370" cy="484112"/>
          </a:xfrm>
          <a:custGeom>
            <a:avLst/>
            <a:gdLst/>
            <a:ahLst/>
            <a:cxnLst/>
            <a:rect r="r" b="b" t="t" l="l"/>
            <a:pathLst>
              <a:path h="484112" w="1600370">
                <a:moveTo>
                  <a:pt x="0" y="0"/>
                </a:moveTo>
                <a:lnTo>
                  <a:pt x="1600370" y="0"/>
                </a:lnTo>
                <a:lnTo>
                  <a:pt x="1600370" y="484112"/>
                </a:lnTo>
                <a:lnTo>
                  <a:pt x="0" y="4841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4500122">
            <a:off x="11504856" y="6095151"/>
            <a:ext cx="1122396" cy="3354988"/>
          </a:xfrm>
          <a:custGeom>
            <a:avLst/>
            <a:gdLst/>
            <a:ahLst/>
            <a:cxnLst/>
            <a:rect r="r" b="b" t="t" l="l"/>
            <a:pathLst>
              <a:path h="3354988" w="1122396">
                <a:moveTo>
                  <a:pt x="0" y="0"/>
                </a:moveTo>
                <a:lnTo>
                  <a:pt x="1122396" y="0"/>
                </a:lnTo>
                <a:lnTo>
                  <a:pt x="1122396" y="3354988"/>
                </a:lnTo>
                <a:lnTo>
                  <a:pt x="0" y="33549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1750757" y="6206659"/>
            <a:ext cx="2205089" cy="220508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4054" t="0" r="-4054" b="0"/>
              </a:stretch>
            </a:blipFill>
          </p:spPr>
        </p:sp>
      </p:grpSp>
      <p:grpSp>
        <p:nvGrpSpPr>
          <p:cNvPr name="Group 11" id="11"/>
          <p:cNvGrpSpPr/>
          <p:nvPr/>
        </p:nvGrpSpPr>
        <p:grpSpPr>
          <a:xfrm rot="0">
            <a:off x="5581311" y="3581121"/>
            <a:ext cx="2366219" cy="23662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75253" y="0"/>
                  </a:moveTo>
                  <a:lnTo>
                    <a:pt x="737547" y="0"/>
                  </a:lnTo>
                  <a:cubicBezTo>
                    <a:pt x="757506" y="0"/>
                    <a:pt x="776646" y="7928"/>
                    <a:pt x="790759" y="22041"/>
                  </a:cubicBezTo>
                  <a:cubicBezTo>
                    <a:pt x="804872" y="36154"/>
                    <a:pt x="812800" y="55294"/>
                    <a:pt x="812800" y="75253"/>
                  </a:cubicBezTo>
                  <a:lnTo>
                    <a:pt x="812800" y="737547"/>
                  </a:lnTo>
                  <a:cubicBezTo>
                    <a:pt x="812800" y="757506"/>
                    <a:pt x="804872" y="776646"/>
                    <a:pt x="790759" y="790759"/>
                  </a:cubicBezTo>
                  <a:cubicBezTo>
                    <a:pt x="776646" y="804872"/>
                    <a:pt x="757506" y="812800"/>
                    <a:pt x="737547" y="812800"/>
                  </a:cubicBezTo>
                  <a:lnTo>
                    <a:pt x="75253" y="812800"/>
                  </a:lnTo>
                  <a:cubicBezTo>
                    <a:pt x="55294" y="812800"/>
                    <a:pt x="36154" y="804872"/>
                    <a:pt x="22041" y="790759"/>
                  </a:cubicBezTo>
                  <a:cubicBezTo>
                    <a:pt x="7928" y="776646"/>
                    <a:pt x="0" y="757506"/>
                    <a:pt x="0" y="737547"/>
                  </a:cubicBezTo>
                  <a:lnTo>
                    <a:pt x="0" y="75253"/>
                  </a:lnTo>
                  <a:cubicBezTo>
                    <a:pt x="0" y="55294"/>
                    <a:pt x="7928" y="36154"/>
                    <a:pt x="22041" y="22041"/>
                  </a:cubicBezTo>
                  <a:cubicBezTo>
                    <a:pt x="36154" y="7928"/>
                    <a:pt x="55294" y="0"/>
                    <a:pt x="75253" y="0"/>
                  </a:cubicBezTo>
                  <a:close/>
                </a:path>
              </a:pathLst>
            </a:custGeom>
            <a:blipFill>
              <a:blip r:embed="rId11"/>
              <a:stretch>
                <a:fillRect l="0" t="-31208" r="0" b="-11876"/>
              </a:stretch>
            </a:blipFill>
          </p:spPr>
        </p:sp>
      </p:grpSp>
      <p:grpSp>
        <p:nvGrpSpPr>
          <p:cNvPr name="Group 13" id="13"/>
          <p:cNvGrpSpPr/>
          <p:nvPr/>
        </p:nvGrpSpPr>
        <p:grpSpPr>
          <a:xfrm rot="0">
            <a:off x="15351850" y="4897553"/>
            <a:ext cx="2197006" cy="3295509"/>
            <a:chOff x="0" y="0"/>
            <a:chExt cx="6350000" cy="9525000"/>
          </a:xfrm>
        </p:grpSpPr>
        <p:sp>
          <p:nvSpPr>
            <p:cNvPr name="Freeform 14" id="1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2"/>
              <a:stretch>
                <a:fillRect l="0" t="-11061" r="0" b="-11061"/>
              </a:stretch>
            </a:blipFill>
          </p:spPr>
        </p:sp>
      </p:grpSp>
      <p:sp>
        <p:nvSpPr>
          <p:cNvPr name="TextBox 15" id="15"/>
          <p:cNvSpPr txBox="true"/>
          <p:nvPr/>
        </p:nvSpPr>
        <p:spPr>
          <a:xfrm rot="0">
            <a:off x="545801" y="9644816"/>
            <a:ext cx="4016808"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(BoF, 2024)</a:t>
            </a:r>
          </a:p>
        </p:txBody>
      </p:sp>
      <p:sp>
        <p:nvSpPr>
          <p:cNvPr name="TextBox 16" id="16"/>
          <p:cNvSpPr txBox="true"/>
          <p:nvPr/>
        </p:nvSpPr>
        <p:spPr>
          <a:xfrm rot="0">
            <a:off x="589140" y="393602"/>
            <a:ext cx="9984343" cy="577238"/>
          </a:xfrm>
          <a:prstGeom prst="rect">
            <a:avLst/>
          </a:prstGeom>
        </p:spPr>
        <p:txBody>
          <a:bodyPr anchor="t" rtlCol="false" tIns="0" lIns="0" bIns="0" rIns="0">
            <a:spAutoFit/>
          </a:bodyPr>
          <a:lstStyle/>
          <a:p>
            <a:pPr algn="l">
              <a:lnSpc>
                <a:spcPts val="5039"/>
              </a:lnSpc>
            </a:pPr>
            <a:r>
              <a:rPr lang="en-US" sz="2799" spc="223" b="true">
                <a:solidFill>
                  <a:srgbClr val="FFFFFF"/>
                </a:solidFill>
                <a:latin typeface="Montserrat Bold"/>
                <a:ea typeface="Montserrat Bold"/>
                <a:cs typeface="Montserrat Bold"/>
                <a:sym typeface="Montserrat Bold"/>
              </a:rPr>
              <a:t>Why target Gen Z?</a:t>
            </a:r>
          </a:p>
        </p:txBody>
      </p:sp>
      <p:sp>
        <p:nvSpPr>
          <p:cNvPr name="TextBox 17" id="17"/>
          <p:cNvSpPr txBox="true"/>
          <p:nvPr/>
        </p:nvSpPr>
        <p:spPr>
          <a:xfrm rot="0">
            <a:off x="545801" y="1237540"/>
            <a:ext cx="17384048" cy="1695228"/>
          </a:xfrm>
          <a:prstGeom prst="rect">
            <a:avLst/>
          </a:prstGeom>
        </p:spPr>
        <p:txBody>
          <a:bodyPr anchor="t" rtlCol="false" tIns="0" lIns="0" bIns="0" rIns="0">
            <a:spAutoFit/>
          </a:bodyPr>
          <a:lstStyle/>
          <a:p>
            <a:pPr algn="just" marL="323855" indent="-161927" lvl="1">
              <a:lnSpc>
                <a:spcPts val="2700"/>
              </a:lnSpc>
              <a:buFont typeface="Arial"/>
              <a:buChar char="•"/>
            </a:pPr>
            <a:r>
              <a:rPr lang="en-US" b="true" sz="1500" spc="120">
                <a:solidFill>
                  <a:srgbClr val="FFFFFF"/>
                </a:solidFill>
                <a:latin typeface="Montserrat Bold"/>
                <a:ea typeface="Montserrat Bold"/>
                <a:cs typeface="Montserrat Bold"/>
                <a:sym typeface="Montserrat Bold"/>
              </a:rPr>
              <a:t>Growing Purchasing Power:</a:t>
            </a:r>
            <a:r>
              <a:rPr lang="en-US" sz="1500" spc="120">
                <a:solidFill>
                  <a:srgbClr val="FFFFFF"/>
                </a:solidFill>
                <a:latin typeface="Montserrat"/>
                <a:ea typeface="Montserrat"/>
                <a:cs typeface="Montserrat"/>
                <a:sym typeface="Montserrat"/>
              </a:rPr>
              <a:t> In 2020, Gen Z was already estimated to contribute $143 billion to the global economy.</a:t>
            </a:r>
          </a:p>
          <a:p>
            <a:pPr algn="just" marL="323855" indent="-161927" lvl="1">
              <a:lnSpc>
                <a:spcPts val="2700"/>
              </a:lnSpc>
              <a:buFont typeface="Arial"/>
              <a:buChar char="•"/>
            </a:pPr>
            <a:r>
              <a:rPr lang="en-US" b="true" sz="1500" spc="120">
                <a:solidFill>
                  <a:srgbClr val="FFFFFF"/>
                </a:solidFill>
                <a:latin typeface="Montserrat Bold"/>
                <a:ea typeface="Montserrat Bold"/>
                <a:cs typeface="Montserrat Bold"/>
                <a:sym typeface="Montserrat Bold"/>
              </a:rPr>
              <a:t>Skincare Expenditure: </a:t>
            </a:r>
            <a:r>
              <a:rPr lang="en-US" sz="1500" spc="120">
                <a:solidFill>
                  <a:srgbClr val="FFFFFF"/>
                </a:solidFill>
                <a:latin typeface="Montserrat"/>
                <a:ea typeface="Montserrat"/>
                <a:cs typeface="Montserrat"/>
                <a:sym typeface="Montserrat"/>
              </a:rPr>
              <a:t>In 2021, approximately 37% of UK Gen Z respondents spent between £10 and £20 on a single skincare product (Petruzzi, 2024).</a:t>
            </a:r>
          </a:p>
          <a:p>
            <a:pPr algn="just" marL="323855" indent="-161927" lvl="1">
              <a:lnSpc>
                <a:spcPts val="2700"/>
              </a:lnSpc>
              <a:buFont typeface="Arial"/>
              <a:buChar char="•"/>
            </a:pPr>
            <a:r>
              <a:rPr lang="en-US" b="true" sz="1500" spc="120">
                <a:solidFill>
                  <a:srgbClr val="FFFFFF"/>
                </a:solidFill>
                <a:latin typeface="Montserrat Bold"/>
                <a:ea typeface="Montserrat Bold"/>
                <a:cs typeface="Montserrat Bold"/>
                <a:sym typeface="Montserrat Bold"/>
              </a:rPr>
              <a:t>Social Media Savvy:</a:t>
            </a:r>
            <a:r>
              <a:rPr lang="en-US" sz="1500" spc="120">
                <a:solidFill>
                  <a:srgbClr val="FFFFFF"/>
                </a:solidFill>
                <a:latin typeface="Montserrat"/>
                <a:ea typeface="Montserrat"/>
                <a:cs typeface="Montserrat"/>
                <a:sym typeface="Montserrat"/>
              </a:rPr>
              <a:t> Gen Z is the most digitally native generation.</a:t>
            </a:r>
          </a:p>
          <a:p>
            <a:pPr algn="just" marL="323855" indent="-161927" lvl="1">
              <a:lnSpc>
                <a:spcPts val="2700"/>
              </a:lnSpc>
              <a:buFont typeface="Arial"/>
              <a:buChar char="•"/>
            </a:pPr>
            <a:r>
              <a:rPr lang="en-US" b="true" sz="1500" spc="120">
                <a:solidFill>
                  <a:srgbClr val="FF4438"/>
                </a:solidFill>
                <a:latin typeface="Montserrat Bold"/>
                <a:ea typeface="Montserrat Bold"/>
                <a:cs typeface="Montserrat Bold"/>
                <a:sym typeface="Montserrat Bold"/>
              </a:rPr>
              <a:t>Brand Loyalty &amp; Advocacy:</a:t>
            </a:r>
            <a:r>
              <a:rPr lang="en-US" b="true" sz="1500" spc="120">
                <a:solidFill>
                  <a:srgbClr val="FFFFFF"/>
                </a:solidFill>
                <a:latin typeface="Montserrat Bold"/>
                <a:ea typeface="Montserrat Bold"/>
                <a:cs typeface="Montserrat Bold"/>
                <a:sym typeface="Montserrat Bold"/>
              </a:rPr>
              <a:t> </a:t>
            </a:r>
            <a:r>
              <a:rPr lang="en-US" sz="1500" spc="120">
                <a:solidFill>
                  <a:srgbClr val="FFFFFF"/>
                </a:solidFill>
                <a:latin typeface="Montserrat"/>
                <a:ea typeface="Montserrat"/>
                <a:cs typeface="Montserrat"/>
                <a:sym typeface="Montserrat"/>
              </a:rPr>
              <a:t>Gen Z values authenticity and is more likely to support brands that align with their personal values. This generation is less brand loyal than Millennials but is more likely to advocate for brands they trust on social media.</a:t>
            </a:r>
          </a:p>
        </p:txBody>
      </p:sp>
      <p:sp>
        <p:nvSpPr>
          <p:cNvPr name="TextBox 18" id="18"/>
          <p:cNvSpPr txBox="true"/>
          <p:nvPr/>
        </p:nvSpPr>
        <p:spPr>
          <a:xfrm rot="0">
            <a:off x="6664533" y="6825661"/>
            <a:ext cx="12046210" cy="577238"/>
          </a:xfrm>
          <a:prstGeom prst="rect">
            <a:avLst/>
          </a:prstGeom>
        </p:spPr>
        <p:txBody>
          <a:bodyPr anchor="t" rtlCol="false" tIns="0" lIns="0" bIns="0" rIns="0">
            <a:spAutoFit/>
          </a:bodyPr>
          <a:lstStyle/>
          <a:p>
            <a:pPr algn="l">
              <a:lnSpc>
                <a:spcPts val="5039"/>
              </a:lnSpc>
            </a:pPr>
            <a:r>
              <a:rPr lang="en-US" sz="2799" spc="223" b="true">
                <a:solidFill>
                  <a:srgbClr val="FFFFFF"/>
                </a:solidFill>
                <a:latin typeface="Montserrat Bold"/>
                <a:ea typeface="Montserrat Bold"/>
                <a:cs typeface="Montserrat Bold"/>
                <a:sym typeface="Montserrat Bold"/>
              </a:rPr>
              <a:t>Gen Z’s behaviour</a:t>
            </a:r>
          </a:p>
        </p:txBody>
      </p:sp>
      <p:sp>
        <p:nvSpPr>
          <p:cNvPr name="TextBox 19" id="19"/>
          <p:cNvSpPr txBox="true"/>
          <p:nvPr/>
        </p:nvSpPr>
        <p:spPr>
          <a:xfrm rot="0">
            <a:off x="10660858" y="4345153"/>
            <a:ext cx="12098498" cy="419077"/>
          </a:xfrm>
          <a:prstGeom prst="rect">
            <a:avLst/>
          </a:prstGeom>
        </p:spPr>
        <p:txBody>
          <a:bodyPr anchor="t" rtlCol="false" tIns="0" lIns="0" bIns="0" rIns="0">
            <a:spAutoFit/>
          </a:bodyPr>
          <a:lstStyle/>
          <a:p>
            <a:pPr algn="just">
              <a:lnSpc>
                <a:spcPts val="3600"/>
              </a:lnSpc>
            </a:pPr>
            <a:r>
              <a:rPr lang="en-US" b="true" sz="2000" spc="160">
                <a:solidFill>
                  <a:srgbClr val="FFFFFF"/>
                </a:solidFill>
                <a:latin typeface="Montserrat Bold"/>
                <a:ea typeface="Montserrat Bold"/>
                <a:cs typeface="Montserrat Bold"/>
                <a:sym typeface="Montserrat Bold"/>
              </a:rPr>
              <a:t>Health &amp; Wellness</a:t>
            </a:r>
          </a:p>
        </p:txBody>
      </p:sp>
      <p:sp>
        <p:nvSpPr>
          <p:cNvPr name="TextBox 20" id="20"/>
          <p:cNvSpPr txBox="true"/>
          <p:nvPr/>
        </p:nvSpPr>
        <p:spPr>
          <a:xfrm rot="0">
            <a:off x="589140" y="3085190"/>
            <a:ext cx="4016808" cy="323804"/>
          </a:xfrm>
          <a:prstGeom prst="rect">
            <a:avLst/>
          </a:prstGeom>
        </p:spPr>
        <p:txBody>
          <a:bodyPr anchor="t" rtlCol="false" tIns="0" lIns="0" bIns="0" rIns="0">
            <a:spAutoFit/>
          </a:bodyPr>
          <a:lstStyle/>
          <a:p>
            <a:pPr algn="just">
              <a:lnSpc>
                <a:spcPts val="2700"/>
              </a:lnSpc>
            </a:pPr>
            <a:r>
              <a:rPr lang="en-US" sz="1500" spc="120">
                <a:solidFill>
                  <a:srgbClr val="FFFFFF"/>
                </a:solidFill>
                <a:latin typeface="Montserrat"/>
                <a:ea typeface="Montserrat"/>
                <a:cs typeface="Montserrat"/>
                <a:sym typeface="Montserrat"/>
              </a:rPr>
              <a:t>(Finneman et al., 2020)</a:t>
            </a:r>
          </a:p>
        </p:txBody>
      </p:sp>
      <p:sp>
        <p:nvSpPr>
          <p:cNvPr name="TextBox 21" id="21"/>
          <p:cNvSpPr txBox="true"/>
          <p:nvPr/>
        </p:nvSpPr>
        <p:spPr>
          <a:xfrm rot="0">
            <a:off x="13635827" y="7194904"/>
            <a:ext cx="12098498" cy="876255"/>
          </a:xfrm>
          <a:prstGeom prst="rect">
            <a:avLst/>
          </a:prstGeom>
        </p:spPr>
        <p:txBody>
          <a:bodyPr anchor="t" rtlCol="false" tIns="0" lIns="0" bIns="0" rIns="0">
            <a:spAutoFit/>
          </a:bodyPr>
          <a:lstStyle/>
          <a:p>
            <a:pPr algn="just">
              <a:lnSpc>
                <a:spcPts val="3600"/>
              </a:lnSpc>
            </a:pPr>
            <a:r>
              <a:rPr lang="en-US" b="true" sz="2000" spc="160">
                <a:solidFill>
                  <a:srgbClr val="FFFFFF"/>
                </a:solidFill>
                <a:latin typeface="Montserrat Bold"/>
                <a:ea typeface="Montserrat Bold"/>
                <a:cs typeface="Montserrat Bold"/>
                <a:sym typeface="Montserrat Bold"/>
              </a:rPr>
              <a:t>Demand for Authenticity</a:t>
            </a:r>
          </a:p>
          <a:p>
            <a:pPr algn="just">
              <a:lnSpc>
                <a:spcPts val="3600"/>
              </a:lnSpc>
            </a:pPr>
          </a:p>
        </p:txBody>
      </p:sp>
      <p:sp>
        <p:nvSpPr>
          <p:cNvPr name="TextBox 22" id="22"/>
          <p:cNvSpPr txBox="true"/>
          <p:nvPr/>
        </p:nvSpPr>
        <p:spPr>
          <a:xfrm rot="0">
            <a:off x="2853302" y="4946663"/>
            <a:ext cx="12098498" cy="419077"/>
          </a:xfrm>
          <a:prstGeom prst="rect">
            <a:avLst/>
          </a:prstGeom>
        </p:spPr>
        <p:txBody>
          <a:bodyPr anchor="t" rtlCol="false" tIns="0" lIns="0" bIns="0" rIns="0">
            <a:spAutoFit/>
          </a:bodyPr>
          <a:lstStyle/>
          <a:p>
            <a:pPr algn="just">
              <a:lnSpc>
                <a:spcPts val="3600"/>
              </a:lnSpc>
            </a:pPr>
            <a:r>
              <a:rPr lang="en-US" b="true" sz="2000" spc="160">
                <a:solidFill>
                  <a:srgbClr val="FFFFFF"/>
                </a:solidFill>
                <a:latin typeface="Montserrat Bold"/>
                <a:ea typeface="Montserrat Bold"/>
                <a:cs typeface="Montserrat Bold"/>
                <a:sym typeface="Montserrat Bold"/>
              </a:rPr>
              <a:t>Sustainability and Ethics</a:t>
            </a:r>
          </a:p>
        </p:txBody>
      </p:sp>
      <p:sp>
        <p:nvSpPr>
          <p:cNvPr name="TextBox 23" id="23"/>
          <p:cNvSpPr txBox="true"/>
          <p:nvPr/>
        </p:nvSpPr>
        <p:spPr>
          <a:xfrm rot="0">
            <a:off x="1733136" y="8420756"/>
            <a:ext cx="12098498" cy="419077"/>
          </a:xfrm>
          <a:prstGeom prst="rect">
            <a:avLst/>
          </a:prstGeom>
        </p:spPr>
        <p:txBody>
          <a:bodyPr anchor="t" rtlCol="false" tIns="0" lIns="0" bIns="0" rIns="0">
            <a:spAutoFit/>
          </a:bodyPr>
          <a:lstStyle/>
          <a:p>
            <a:pPr algn="just">
              <a:lnSpc>
                <a:spcPts val="3600"/>
              </a:lnSpc>
            </a:pPr>
            <a:r>
              <a:rPr lang="en-US" b="true" sz="2000" spc="160">
                <a:solidFill>
                  <a:srgbClr val="FFFFFF"/>
                </a:solidFill>
                <a:latin typeface="Montserrat Bold"/>
                <a:ea typeface="Montserrat Bold"/>
                <a:cs typeface="Montserrat Bold"/>
                <a:sym typeface="Montserrat Bold"/>
              </a:rPr>
              <a:t>Experience-Oriented Purchases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83730" y="1717533"/>
            <a:ext cx="8520539" cy="6851933"/>
          </a:xfrm>
          <a:custGeom>
            <a:avLst/>
            <a:gdLst/>
            <a:ahLst/>
            <a:cxnLst/>
            <a:rect r="r" b="b" t="t" l="l"/>
            <a:pathLst>
              <a:path h="6851933" w="8520539">
                <a:moveTo>
                  <a:pt x="0" y="0"/>
                </a:moveTo>
                <a:lnTo>
                  <a:pt x="8520540" y="0"/>
                </a:lnTo>
                <a:lnTo>
                  <a:pt x="8520540" y="6851934"/>
                </a:lnTo>
                <a:lnTo>
                  <a:pt x="0" y="6851934"/>
                </a:lnTo>
                <a:lnTo>
                  <a:pt x="0" y="0"/>
                </a:lnTo>
                <a:close/>
              </a:path>
            </a:pathLst>
          </a:custGeom>
          <a:blipFill>
            <a:blip r:embed="rId5"/>
            <a:stretch>
              <a:fillRect l="0" t="0" r="0" b="0"/>
            </a:stretch>
          </a:blipFill>
        </p:spPr>
      </p:sp>
      <p:sp>
        <p:nvSpPr>
          <p:cNvPr name="TextBox 5" id="5"/>
          <p:cNvSpPr txBox="true"/>
          <p:nvPr/>
        </p:nvSpPr>
        <p:spPr>
          <a:xfrm rot="0">
            <a:off x="1825673" y="7632275"/>
            <a:ext cx="3361522" cy="1272338"/>
          </a:xfrm>
          <a:prstGeom prst="rect">
            <a:avLst/>
          </a:prstGeom>
        </p:spPr>
        <p:txBody>
          <a:bodyPr anchor="t" rtlCol="false" tIns="0" lIns="0" bIns="0" rIns="0">
            <a:spAutoFit/>
          </a:bodyPr>
          <a:lstStyle/>
          <a:p>
            <a:pPr algn="ctr">
              <a:lnSpc>
                <a:spcPts val="9592"/>
              </a:lnSpc>
            </a:pPr>
            <a:r>
              <a:rPr lang="en-US" sz="9592">
                <a:solidFill>
                  <a:srgbClr val="FFFFFF">
                    <a:alpha val="14902"/>
                  </a:srgbClr>
                </a:solidFill>
                <a:latin typeface="TAN Buster"/>
                <a:ea typeface="TAN Buster"/>
                <a:cs typeface="TAN Buster"/>
                <a:sym typeface="TAN Buster"/>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8287" r="0" b="-29489"/>
            </a:stretch>
          </a:blipFill>
        </p:spPr>
      </p:sp>
      <p:sp>
        <p:nvSpPr>
          <p:cNvPr name="Freeform 3" id="3"/>
          <p:cNvSpPr/>
          <p:nvPr/>
        </p:nvSpPr>
        <p:spPr>
          <a:xfrm flipH="false" flipV="false" rot="0">
            <a:off x="5807079" y="-1338939"/>
            <a:ext cx="6673841" cy="2677879"/>
          </a:xfrm>
          <a:custGeom>
            <a:avLst/>
            <a:gdLst/>
            <a:ahLst/>
            <a:cxnLst/>
            <a:rect r="r" b="b" t="t" l="l"/>
            <a:pathLst>
              <a:path h="2677879" w="6673841">
                <a:moveTo>
                  <a:pt x="0" y="0"/>
                </a:moveTo>
                <a:lnTo>
                  <a:pt x="6673842" y="0"/>
                </a:lnTo>
                <a:lnTo>
                  <a:pt x="6673842" y="2677878"/>
                </a:lnTo>
                <a:lnTo>
                  <a:pt x="0" y="26778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954676"/>
            <a:ext cx="16587604" cy="3221157"/>
          </a:xfrm>
          <a:prstGeom prst="rect">
            <a:avLst/>
          </a:prstGeom>
        </p:spPr>
        <p:txBody>
          <a:bodyPr anchor="t" rtlCol="false" tIns="0" lIns="0" bIns="0" rIns="0">
            <a:spAutoFit/>
          </a:bodyPr>
          <a:lstStyle/>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Market Strategy:</a:t>
            </a:r>
            <a:r>
              <a:rPr lang="en-US" sz="1599" spc="127">
                <a:solidFill>
                  <a:srgbClr val="FFFFFF"/>
                </a:solidFill>
                <a:latin typeface="Montserrat"/>
                <a:ea typeface="Montserrat"/>
                <a:cs typeface="Montserrat"/>
                <a:sym typeface="Montserrat"/>
              </a:rPr>
              <a:t> Leveraging the celebrity appeal of its founder, Charlotte Tilbury.</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Data Collection: </a:t>
            </a:r>
            <a:r>
              <a:rPr lang="en-US" sz="1599" spc="127">
                <a:solidFill>
                  <a:srgbClr val="FFFFFF"/>
                </a:solidFill>
                <a:latin typeface="Montserrat"/>
                <a:ea typeface="Montserrat"/>
                <a:cs typeface="Montserrat"/>
                <a:sym typeface="Montserrat"/>
              </a:rPr>
              <a:t>The app enables the collection of first-party data on consumer preferences.</a:t>
            </a:r>
          </a:p>
          <a:p>
            <a:pPr algn="l" marL="345439" indent="-172720" lvl="1">
              <a:lnSpc>
                <a:spcPts val="2879"/>
              </a:lnSpc>
              <a:buFont typeface="Arial"/>
              <a:buChar char="•"/>
            </a:pPr>
            <a:r>
              <a:rPr lang="en-US" b="true" sz="1599" spc="127">
                <a:solidFill>
                  <a:srgbClr val="FFFFFF"/>
                </a:solidFill>
                <a:latin typeface="Montserrat Bold"/>
                <a:ea typeface="Montserrat Bold"/>
                <a:cs typeface="Montserrat Bold"/>
                <a:sym typeface="Montserrat Bold"/>
              </a:rPr>
              <a:t>Long-term Goals: </a:t>
            </a:r>
            <a:r>
              <a:rPr lang="en-US" sz="1599" spc="127">
                <a:solidFill>
                  <a:srgbClr val="FFFFFF"/>
                </a:solidFill>
                <a:latin typeface="Montserrat"/>
                <a:ea typeface="Montserrat"/>
                <a:cs typeface="Montserrat"/>
                <a:sym typeface="Montserrat"/>
              </a:rPr>
              <a:t>The brand will track user engagement and retention, aiming to build a loyal customer base through exclusive offers and features.</a:t>
            </a:r>
          </a:p>
          <a:p>
            <a:pPr algn="l">
              <a:lnSpc>
                <a:spcPts val="2879"/>
              </a:lnSpc>
            </a:pPr>
            <a:r>
              <a:rPr lang="en-US" sz="1599" spc="127">
                <a:solidFill>
                  <a:srgbClr val="FFFFFF"/>
                </a:solidFill>
                <a:latin typeface="Montserrat"/>
                <a:ea typeface="Montserrat"/>
                <a:cs typeface="Montserrat"/>
                <a:sym typeface="Montserrat"/>
              </a:rPr>
              <a:t>(Chitrakorn, 2023)</a:t>
            </a:r>
          </a:p>
          <a:p>
            <a:pPr algn="l">
              <a:lnSpc>
                <a:spcPts val="2879"/>
              </a:lnSpc>
            </a:pPr>
          </a:p>
          <a:p>
            <a:pPr algn="l">
              <a:lnSpc>
                <a:spcPts val="2879"/>
              </a:lnSpc>
            </a:pPr>
            <a:r>
              <a:rPr lang="en-US" sz="1599" spc="127" b="true">
                <a:solidFill>
                  <a:srgbClr val="FFFFFF"/>
                </a:solidFill>
                <a:latin typeface="Montserrat Bold"/>
                <a:ea typeface="Montserrat Bold"/>
                <a:cs typeface="Montserrat Bold"/>
                <a:sym typeface="Montserrat Bold"/>
              </a:rPr>
              <a:t>Features: </a:t>
            </a:r>
            <a:r>
              <a:rPr lang="en-US" sz="1599" spc="127">
                <a:solidFill>
                  <a:srgbClr val="FFFFFF"/>
                </a:solidFill>
                <a:latin typeface="Montserrat"/>
                <a:ea typeface="Montserrat"/>
                <a:cs typeface="Montserrat"/>
                <a:sym typeface="Montserrat"/>
              </a:rPr>
              <a:t> </a:t>
            </a:r>
          </a:p>
          <a:p>
            <a:pPr algn="l">
              <a:lnSpc>
                <a:spcPts val="2879"/>
              </a:lnSpc>
            </a:pPr>
          </a:p>
          <a:p>
            <a:pPr algn="l">
              <a:lnSpc>
                <a:spcPts val="2879"/>
              </a:lnSpc>
              <a:spcBef>
                <a:spcPct val="0"/>
              </a:spcBef>
            </a:pPr>
          </a:p>
        </p:txBody>
      </p:sp>
      <p:sp>
        <p:nvSpPr>
          <p:cNvPr name="TextBox 5" id="5"/>
          <p:cNvSpPr txBox="true"/>
          <p:nvPr/>
        </p:nvSpPr>
        <p:spPr>
          <a:xfrm rot="0">
            <a:off x="1028700" y="1205589"/>
            <a:ext cx="7389321" cy="493395"/>
          </a:xfrm>
          <a:prstGeom prst="rect">
            <a:avLst/>
          </a:prstGeom>
        </p:spPr>
        <p:txBody>
          <a:bodyPr anchor="t" rtlCol="false" tIns="0" lIns="0" bIns="0" rIns="0">
            <a:spAutoFit/>
          </a:bodyPr>
          <a:lstStyle/>
          <a:p>
            <a:pPr algn="l" marL="0" indent="0" lvl="0">
              <a:lnSpc>
                <a:spcPts val="4320"/>
              </a:lnSpc>
              <a:spcBef>
                <a:spcPct val="0"/>
              </a:spcBef>
            </a:pPr>
            <a:r>
              <a:rPr lang="en-US" b="true" sz="2400" spc="192">
                <a:solidFill>
                  <a:srgbClr val="FFFFFF"/>
                </a:solidFill>
                <a:latin typeface="Montserrat Bold"/>
                <a:ea typeface="Montserrat Bold"/>
                <a:cs typeface="Montserrat Bold"/>
                <a:sym typeface="Montserrat Bold"/>
              </a:rPr>
              <a:t>App</a:t>
            </a:r>
          </a:p>
        </p:txBody>
      </p:sp>
      <p:sp>
        <p:nvSpPr>
          <p:cNvPr name="Freeform 6" id="6"/>
          <p:cNvSpPr/>
          <p:nvPr/>
        </p:nvSpPr>
        <p:spPr>
          <a:xfrm flipH="false" flipV="false" rot="0">
            <a:off x="6641689" y="128566"/>
            <a:ext cx="5004622" cy="1210373"/>
          </a:xfrm>
          <a:custGeom>
            <a:avLst/>
            <a:gdLst/>
            <a:ahLst/>
            <a:cxnLst/>
            <a:rect r="r" b="b" t="t" l="l"/>
            <a:pathLst>
              <a:path h="1210373" w="5004622">
                <a:moveTo>
                  <a:pt x="0" y="0"/>
                </a:moveTo>
                <a:lnTo>
                  <a:pt x="5004622" y="0"/>
                </a:lnTo>
                <a:lnTo>
                  <a:pt x="5004622" y="1210373"/>
                </a:lnTo>
                <a:lnTo>
                  <a:pt x="0" y="1210373"/>
                </a:lnTo>
                <a:lnTo>
                  <a:pt x="0" y="0"/>
                </a:lnTo>
                <a:close/>
              </a:path>
            </a:pathLst>
          </a:custGeom>
          <a:blipFill>
            <a:blip r:embed="rId5"/>
            <a:stretch>
              <a:fillRect l="0" t="-166252" r="0" b="-66252"/>
            </a:stretch>
          </a:blipFill>
        </p:spPr>
      </p:sp>
      <p:sp>
        <p:nvSpPr>
          <p:cNvPr name="Freeform 7" id="7"/>
          <p:cNvSpPr/>
          <p:nvPr/>
        </p:nvSpPr>
        <p:spPr>
          <a:xfrm flipH="false" flipV="false" rot="0">
            <a:off x="14096190" y="4826286"/>
            <a:ext cx="2359984" cy="4702050"/>
          </a:xfrm>
          <a:custGeom>
            <a:avLst/>
            <a:gdLst/>
            <a:ahLst/>
            <a:cxnLst/>
            <a:rect r="r" b="b" t="t" l="l"/>
            <a:pathLst>
              <a:path h="4702050" w="2359984">
                <a:moveTo>
                  <a:pt x="0" y="0"/>
                </a:moveTo>
                <a:lnTo>
                  <a:pt x="2359984" y="0"/>
                </a:lnTo>
                <a:lnTo>
                  <a:pt x="2359984" y="4702050"/>
                </a:lnTo>
                <a:lnTo>
                  <a:pt x="0" y="4702050"/>
                </a:lnTo>
                <a:lnTo>
                  <a:pt x="0" y="0"/>
                </a:lnTo>
                <a:close/>
              </a:path>
            </a:pathLst>
          </a:custGeom>
          <a:blipFill>
            <a:blip r:embed="rId6"/>
            <a:stretch>
              <a:fillRect l="0" t="-5777" r="0" b="-5757"/>
            </a:stretch>
          </a:blipFill>
        </p:spPr>
      </p:sp>
      <p:sp>
        <p:nvSpPr>
          <p:cNvPr name="Freeform 8" id="8"/>
          <p:cNvSpPr/>
          <p:nvPr/>
        </p:nvSpPr>
        <p:spPr>
          <a:xfrm flipH="false" flipV="false" rot="0">
            <a:off x="11685296" y="4826286"/>
            <a:ext cx="2288950" cy="4702050"/>
          </a:xfrm>
          <a:custGeom>
            <a:avLst/>
            <a:gdLst/>
            <a:ahLst/>
            <a:cxnLst/>
            <a:rect r="r" b="b" t="t" l="l"/>
            <a:pathLst>
              <a:path h="4702050" w="2288950">
                <a:moveTo>
                  <a:pt x="0" y="0"/>
                </a:moveTo>
                <a:lnTo>
                  <a:pt x="2288951" y="0"/>
                </a:lnTo>
                <a:lnTo>
                  <a:pt x="2288951" y="4702050"/>
                </a:lnTo>
                <a:lnTo>
                  <a:pt x="0" y="4702050"/>
                </a:lnTo>
                <a:lnTo>
                  <a:pt x="0" y="0"/>
                </a:lnTo>
                <a:close/>
              </a:path>
            </a:pathLst>
          </a:custGeom>
          <a:blipFill>
            <a:blip r:embed="rId7"/>
            <a:stretch>
              <a:fillRect l="0" t="-4088" r="0" b="-4088"/>
            </a:stretch>
          </a:blipFill>
        </p:spPr>
      </p:sp>
      <p:sp>
        <p:nvSpPr>
          <p:cNvPr name="Freeform 9" id="9"/>
          <p:cNvSpPr/>
          <p:nvPr/>
        </p:nvSpPr>
        <p:spPr>
          <a:xfrm flipH="false" flipV="false" rot="0">
            <a:off x="9215041" y="4826286"/>
            <a:ext cx="2348312" cy="4702050"/>
          </a:xfrm>
          <a:custGeom>
            <a:avLst/>
            <a:gdLst/>
            <a:ahLst/>
            <a:cxnLst/>
            <a:rect r="r" b="b" t="t" l="l"/>
            <a:pathLst>
              <a:path h="4702050" w="2348312">
                <a:moveTo>
                  <a:pt x="0" y="0"/>
                </a:moveTo>
                <a:lnTo>
                  <a:pt x="2348312" y="0"/>
                </a:lnTo>
                <a:lnTo>
                  <a:pt x="2348312" y="4702050"/>
                </a:lnTo>
                <a:lnTo>
                  <a:pt x="0" y="4702050"/>
                </a:lnTo>
                <a:lnTo>
                  <a:pt x="0" y="0"/>
                </a:lnTo>
                <a:close/>
              </a:path>
            </a:pathLst>
          </a:custGeom>
          <a:blipFill>
            <a:blip r:embed="rId8"/>
            <a:stretch>
              <a:fillRect l="0" t="-5254" r="0" b="-5728"/>
            </a:stretch>
          </a:blipFill>
        </p:spPr>
      </p:sp>
      <p:sp>
        <p:nvSpPr>
          <p:cNvPr name="Freeform 10" id="10"/>
          <p:cNvSpPr/>
          <p:nvPr/>
        </p:nvSpPr>
        <p:spPr>
          <a:xfrm flipH="false" flipV="false" rot="0">
            <a:off x="4245466" y="4826286"/>
            <a:ext cx="2343149" cy="4702050"/>
          </a:xfrm>
          <a:custGeom>
            <a:avLst/>
            <a:gdLst/>
            <a:ahLst/>
            <a:cxnLst/>
            <a:rect r="r" b="b" t="t" l="l"/>
            <a:pathLst>
              <a:path h="4702050" w="2343149">
                <a:moveTo>
                  <a:pt x="0" y="0"/>
                </a:moveTo>
                <a:lnTo>
                  <a:pt x="2343149" y="0"/>
                </a:lnTo>
                <a:lnTo>
                  <a:pt x="2343149" y="4702050"/>
                </a:lnTo>
                <a:lnTo>
                  <a:pt x="0" y="4702050"/>
                </a:lnTo>
                <a:lnTo>
                  <a:pt x="0" y="0"/>
                </a:lnTo>
                <a:close/>
              </a:path>
            </a:pathLst>
          </a:custGeom>
          <a:blipFill>
            <a:blip r:embed="rId9"/>
            <a:stretch>
              <a:fillRect l="0" t="-4185" r="0" b="-6553"/>
            </a:stretch>
          </a:blipFill>
        </p:spPr>
      </p:sp>
      <p:sp>
        <p:nvSpPr>
          <p:cNvPr name="Freeform 11" id="11"/>
          <p:cNvSpPr/>
          <p:nvPr/>
        </p:nvSpPr>
        <p:spPr>
          <a:xfrm flipH="false" flipV="false" rot="0">
            <a:off x="6710559" y="4826286"/>
            <a:ext cx="2382538" cy="4702050"/>
          </a:xfrm>
          <a:custGeom>
            <a:avLst/>
            <a:gdLst/>
            <a:ahLst/>
            <a:cxnLst/>
            <a:rect r="r" b="b" t="t" l="l"/>
            <a:pathLst>
              <a:path h="4702050" w="2382538">
                <a:moveTo>
                  <a:pt x="0" y="0"/>
                </a:moveTo>
                <a:lnTo>
                  <a:pt x="2382538" y="0"/>
                </a:lnTo>
                <a:lnTo>
                  <a:pt x="2382538" y="4702050"/>
                </a:lnTo>
                <a:lnTo>
                  <a:pt x="0" y="4702050"/>
                </a:lnTo>
                <a:lnTo>
                  <a:pt x="0" y="0"/>
                </a:lnTo>
                <a:close/>
              </a:path>
            </a:pathLst>
          </a:custGeom>
          <a:blipFill>
            <a:blip r:embed="rId10"/>
            <a:stretch>
              <a:fillRect l="0" t="-5605" r="0" b="-6994"/>
            </a:stretch>
          </a:blipFill>
        </p:spPr>
      </p:sp>
      <p:sp>
        <p:nvSpPr>
          <p:cNvPr name="Freeform 12" id="12"/>
          <p:cNvSpPr/>
          <p:nvPr/>
        </p:nvSpPr>
        <p:spPr>
          <a:xfrm flipH="false" flipV="false" rot="0">
            <a:off x="1831826" y="4826286"/>
            <a:ext cx="2288950" cy="4702050"/>
          </a:xfrm>
          <a:custGeom>
            <a:avLst/>
            <a:gdLst/>
            <a:ahLst/>
            <a:cxnLst/>
            <a:rect r="r" b="b" t="t" l="l"/>
            <a:pathLst>
              <a:path h="4702050" w="2288950">
                <a:moveTo>
                  <a:pt x="0" y="0"/>
                </a:moveTo>
                <a:lnTo>
                  <a:pt x="2288950" y="0"/>
                </a:lnTo>
                <a:lnTo>
                  <a:pt x="2288950" y="4702050"/>
                </a:lnTo>
                <a:lnTo>
                  <a:pt x="0" y="4702050"/>
                </a:lnTo>
                <a:lnTo>
                  <a:pt x="0" y="0"/>
                </a:lnTo>
                <a:close/>
              </a:path>
            </a:pathLst>
          </a:custGeom>
          <a:blipFill>
            <a:blip r:embed="rId11"/>
            <a:stretch>
              <a:fillRect l="0" t="-3679" r="0" b="-4497"/>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DAGe5FVVb6U</dc:identifier>
  <dcterms:modified xsi:type="dcterms:W3CDTF">2011-08-01T06:04:30Z</dcterms:modified>
  <cp:revision>1</cp:revision>
  <dc:title>Assignment 1: Digital Strategies in the Fashion Industry</dc:title>
</cp:coreProperties>
</file>